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7" r:id="rId2"/>
    <p:sldId id="292" r:id="rId3"/>
    <p:sldId id="258" r:id="rId4"/>
    <p:sldId id="265" r:id="rId5"/>
    <p:sldId id="1242" r:id="rId6"/>
    <p:sldId id="262" r:id="rId7"/>
    <p:sldId id="1244" r:id="rId8"/>
    <p:sldId id="1243" r:id="rId9"/>
    <p:sldId id="272" r:id="rId10"/>
    <p:sldId id="1241" r:id="rId11"/>
    <p:sldId id="273" r:id="rId12"/>
    <p:sldId id="274" r:id="rId13"/>
    <p:sldId id="268" r:id="rId14"/>
    <p:sldId id="275" r:id="rId15"/>
    <p:sldId id="269" r:id="rId16"/>
    <p:sldId id="277" r:id="rId17"/>
    <p:sldId id="278" r:id="rId18"/>
    <p:sldId id="279" r:id="rId19"/>
    <p:sldId id="280" r:id="rId20"/>
    <p:sldId id="281" r:id="rId21"/>
    <p:sldId id="282" r:id="rId22"/>
    <p:sldId id="283" r:id="rId23"/>
    <p:sldId id="300" r:id="rId24"/>
    <p:sldId id="284" r:id="rId25"/>
    <p:sldId id="285" r:id="rId26"/>
    <p:sldId id="286" r:id="rId27"/>
    <p:sldId id="288" r:id="rId28"/>
    <p:sldId id="289" r:id="rId29"/>
    <p:sldId id="299" r:id="rId30"/>
    <p:sldId id="293" r:id="rId31"/>
    <p:sldId id="294" r:id="rId32"/>
    <p:sldId id="295" r:id="rId33"/>
    <p:sldId id="301" r:id="rId34"/>
    <p:sldId id="296" r:id="rId35"/>
    <p:sldId id="1245" r:id="rId36"/>
    <p:sldId id="1246" r:id="rId37"/>
    <p:sldId id="1252" r:id="rId38"/>
    <p:sldId id="1249" r:id="rId39"/>
    <p:sldId id="1253" r:id="rId40"/>
    <p:sldId id="297" r:id="rId41"/>
  </p:sldIdLst>
  <p:sldSz cx="18288000" cy="10287000"/>
  <p:notesSz cx="6858000" cy="9144000"/>
  <p:embeddedFontLst>
    <p:embeddedFont>
      <p:font typeface="Agrandir Narrow" panose="020B0604020202020204" charset="0"/>
      <p:regular r:id="rId43"/>
    </p:embeddedFont>
    <p:embeddedFont>
      <p:font typeface="Agrandir Narrow Bold" panose="020B0604020202020204" charset="0"/>
      <p:regular r:id="rId44"/>
      <p:bold r:id="rId45"/>
    </p:embeddedFont>
    <p:embeddedFont>
      <p:font typeface="Avenir Next LT Pro" panose="020B0504020202020204" pitchFamily="34" charset="0"/>
      <p:regular r:id="rId46"/>
      <p:bold r:id="rId47"/>
      <p:italic r:id="rId48"/>
      <p:boldItalic r:id="rId49"/>
    </p:embeddedFont>
    <p:embeddedFont>
      <p:font typeface="Barlow" panose="00000500000000000000" pitchFamily="2" charset="0"/>
      <p:regular r:id="rId50"/>
      <p:bold r:id="rId51"/>
      <p:italic r:id="rId52"/>
      <p:boldItalic r:id="rId53"/>
    </p:embeddedFont>
    <p:embeddedFont>
      <p:font typeface="Bauhaus 93" panose="04030905020B02020C02" pitchFamily="82" charset="0"/>
      <p:regular r:id="rId54"/>
    </p:embeddedFont>
    <p:embeddedFont>
      <p:font typeface="Berlin Sans FB Demi" panose="020E0802020502020306" pitchFamily="34" charset="0"/>
      <p:regular r:id="rId55"/>
      <p:bold r:id="rId56"/>
    </p:embeddedFon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Dosis" pitchFamily="2" charset="0"/>
      <p:regular r:id="rId62"/>
      <p:bold r:id="rId63"/>
    </p:embeddedFont>
    <p:embeddedFont>
      <p:font typeface="Open Sans" panose="020B0606030504020204" pitchFamily="34" charset="0"/>
      <p:regular r:id="rId64"/>
      <p:bold r:id="rId65"/>
      <p:italic r:id="rId66"/>
      <p:boldItalic r:id="rId67"/>
    </p:embeddedFont>
    <p:embeddedFont>
      <p:font typeface="Open Sans Light Bold" panose="020B0604020202020204" charset="0"/>
      <p:regular r:id="rId68"/>
      <p:bold r:id="rId69"/>
    </p:embeddedFont>
    <p:embeddedFont>
      <p:font typeface="STHupo" panose="02010800040101010101" pitchFamily="2" charset="-122"/>
      <p:regular r:id="rId70"/>
    </p:embeddedFont>
    <p:embeddedFont>
      <p:font typeface="Tahoma" panose="020B0604030504040204" pitchFamily="34" charset="0"/>
      <p:regular r:id="rId71"/>
      <p:bold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54A1"/>
    <a:srgbClr val="213969"/>
    <a:srgbClr val="D662A6"/>
    <a:srgbClr val="484582"/>
    <a:srgbClr val="FFA730"/>
    <a:srgbClr val="F4F6FC"/>
    <a:srgbClr val="545454"/>
    <a:srgbClr val="FF9B15"/>
    <a:srgbClr val="947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autoAdjust="0"/>
    <p:restoredTop sz="94830" autoAdjust="0"/>
  </p:normalViewPr>
  <p:slideViewPr>
    <p:cSldViewPr>
      <p:cViewPr varScale="1">
        <p:scale>
          <a:sx n="54" d="100"/>
          <a:sy n="54" d="100"/>
        </p:scale>
        <p:origin x="49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F91B7-5D76-48B9-ABE0-D7B98F245831}"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6E9C8-D9DA-4959-8822-43CFC3A7D2A0}" type="slidenum">
              <a:rPr lang="en-US" smtClean="0"/>
              <a:t>‹#›</a:t>
            </a:fld>
            <a:endParaRPr lang="en-US"/>
          </a:p>
        </p:txBody>
      </p:sp>
    </p:spTree>
    <p:extLst>
      <p:ext uri="{BB962C8B-B14F-4D97-AF65-F5344CB8AC3E}">
        <p14:creationId xmlns:p14="http://schemas.microsoft.com/office/powerpoint/2010/main" val="4215749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445B630C-EB77-4C7D-B458-6168030C5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8AEF63-E02C-42BE-8072-0E6D461C858B}" type="slidenum">
              <a:rPr lang="en-US" altLang="en-US" smtClean="0"/>
              <a:pPr>
                <a:spcBef>
                  <a:spcPct val="0"/>
                </a:spcBef>
              </a:pPr>
              <a:t>10</a:t>
            </a:fld>
            <a:endParaRPr lang="en-US" altLang="en-US"/>
          </a:p>
        </p:txBody>
      </p:sp>
      <p:sp>
        <p:nvSpPr>
          <p:cNvPr id="34819" name="Rectangle 2">
            <a:extLst>
              <a:ext uri="{FF2B5EF4-FFF2-40B4-BE49-F238E27FC236}">
                <a16:creationId xmlns:a16="http://schemas.microsoft.com/office/drawing/2014/main" id="{676F9CF4-E1F1-4363-9254-62186D29FEE2}"/>
              </a:ext>
            </a:extLst>
          </p:cNvPr>
          <p:cNvSpPr>
            <a:spLocks noGrp="1" noRot="1" noChangeAspect="1" noChangeArrowheads="1" noTextEdit="1"/>
          </p:cNvSpPr>
          <p:nvPr>
            <p:ph type="sldImg"/>
          </p:nvPr>
        </p:nvSpPr>
        <p:spPr>
          <a:xfrm>
            <a:off x="442913" y="698500"/>
            <a:ext cx="6132512" cy="3451225"/>
          </a:xfrm>
          <a:ln w="12700" cap="flat">
            <a:solidFill>
              <a:schemeClr val="tx1"/>
            </a:solidFill>
          </a:ln>
        </p:spPr>
      </p:sp>
      <p:sp>
        <p:nvSpPr>
          <p:cNvPr id="34820" name="Rectangle 3">
            <a:extLst>
              <a:ext uri="{FF2B5EF4-FFF2-40B4-BE49-F238E27FC236}">
                <a16:creationId xmlns:a16="http://schemas.microsoft.com/office/drawing/2014/main" id="{06250A27-3FB4-4A75-B799-FEF180646A06}"/>
              </a:ext>
            </a:extLst>
          </p:cNvPr>
          <p:cNvSpPr>
            <a:spLocks noGrp="1" noChangeArrowheads="1"/>
          </p:cNvSpPr>
          <p:nvPr>
            <p:ph type="body" idx="1"/>
          </p:nvPr>
        </p:nvSpPr>
        <p:spPr>
          <a:xfrm>
            <a:off x="935038" y="4389438"/>
            <a:ext cx="5140325" cy="4156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88" tIns="42944" rIns="85888" bIns="42944"/>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19</a:t>
            </a:fld>
            <a:endParaRPr lang="en-US"/>
          </a:p>
        </p:txBody>
      </p:sp>
    </p:spTree>
    <p:extLst>
      <p:ext uri="{BB962C8B-B14F-4D97-AF65-F5344CB8AC3E}">
        <p14:creationId xmlns:p14="http://schemas.microsoft.com/office/powerpoint/2010/main" val="332776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25</a:t>
            </a:fld>
            <a:endParaRPr lang="en-US"/>
          </a:p>
        </p:txBody>
      </p:sp>
    </p:spTree>
    <p:extLst>
      <p:ext uri="{BB962C8B-B14F-4D97-AF65-F5344CB8AC3E}">
        <p14:creationId xmlns:p14="http://schemas.microsoft.com/office/powerpoint/2010/main" val="1778206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4BBB17-E6B7-487E-8107-5BC8C9B2DF20}" type="datetime1">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B09746-B180-41C2-AF39-F71581E702C8}" type="datetime1">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FB478-B01E-41D2-BF0D-7BB304381447}" type="datetime1">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54E667-A903-418B-B1AA-38CA4CD4FC05}" type="datetime1">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FD2C0D-AE40-4284-9546-E14180EE9709}" type="datetime1">
              <a:rPr lang="en-US" smtClean="0"/>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1C029-A37C-4A17-9050-652D42B97798}" type="datetime1">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D20BAA-37BC-408B-9CBC-EDE63200EAE2}" type="datetime1">
              <a:rPr lang="en-US" smtClean="0"/>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7449800" y="9715500"/>
            <a:ext cx="533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6A8897-E815-4014-BD78-ED69C992FDD6}" type="datetime1">
              <a:rPr lang="en-US" smtClean="0"/>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7297400" y="9334500"/>
            <a:ext cx="914400" cy="746125"/>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lstStyle>
            <a:lvl1pPr algn="ctr">
              <a:defRPr sz="2800">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6245E-2767-4124-9AA4-6257A06FD830}" type="datetime1">
              <a:rPr lang="en-US" smtClean="0"/>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6840200" y="9182100"/>
            <a:ext cx="1143000" cy="838200"/>
          </a:xfrm>
          <a:prstGeom prst="ellipse">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lvl1pPr algn="ctr">
              <a:defRPr sz="3600">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6CE4F0-C4DF-4B65-A591-0D3AC6155F0B}" type="datetime1">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CFBCF3-F4C9-4F6C-A448-95CB74CF48EE}" type="datetime1">
              <a:rPr lang="en-US" smtClean="0"/>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15E3B-2ECA-45F0-99FE-55D86796F72D}" type="datetime1">
              <a:rPr lang="en-US" smtClean="0"/>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8.sv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46.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28.svg"/><Relationship Id="rId5" Type="http://schemas.openxmlformats.org/officeDocument/2006/relationships/image" Target="../media/image6.svg"/><Relationship Id="rId15" Type="http://schemas.openxmlformats.org/officeDocument/2006/relationships/image" Target="../media/image60.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63.png"/><Relationship Id="rId4" Type="http://schemas.openxmlformats.org/officeDocument/2006/relationships/image" Target="../media/image36.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8.sv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8.sv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1.svg"/><Relationship Id="rId3" Type="http://schemas.openxmlformats.org/officeDocument/2006/relationships/image" Target="../media/image67.svg"/><Relationship Id="rId7" Type="http://schemas.openxmlformats.org/officeDocument/2006/relationships/image" Target="../media/image69.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6.svg"/><Relationship Id="rId5" Type="http://schemas.openxmlformats.org/officeDocument/2006/relationships/image" Target="../media/image20.svg"/><Relationship Id="rId1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35.svg"/><Relationship Id="rId1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image" Target="../media/image13.svg"/><Relationship Id="rId12" Type="http://schemas.openxmlformats.org/officeDocument/2006/relationships/image" Target="../media/image5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1.png"/><Relationship Id="rId5" Type="http://schemas.openxmlformats.org/officeDocument/2006/relationships/image" Target="../media/image32.svg"/><Relationship Id="rId10" Type="http://schemas.openxmlformats.org/officeDocument/2006/relationships/image" Target="../media/image35.svg"/><Relationship Id="rId4" Type="http://schemas.openxmlformats.org/officeDocument/2006/relationships/image" Target="../media/image31.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35.svg"/><Relationship Id="rId5" Type="http://schemas.openxmlformats.org/officeDocument/2006/relationships/image" Target="../media/image75.svg"/><Relationship Id="rId10" Type="http://schemas.openxmlformats.org/officeDocument/2006/relationships/image" Target="../media/image34.png"/><Relationship Id="rId4" Type="http://schemas.openxmlformats.org/officeDocument/2006/relationships/image" Target="../media/image74.png"/><Relationship Id="rId9" Type="http://schemas.openxmlformats.org/officeDocument/2006/relationships/image" Target="../media/image58.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2.svg"/><Relationship Id="rId10"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svg"/><Relationship Id="rId7" Type="http://schemas.openxmlformats.org/officeDocument/2006/relationships/image" Target="../media/image8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svg"/><Relationship Id="rId7" Type="http://schemas.openxmlformats.org/officeDocument/2006/relationships/image" Target="../media/image8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35.svg"/><Relationship Id="rId5" Type="http://schemas.openxmlformats.org/officeDocument/2006/relationships/image" Target="../media/image75.svg"/><Relationship Id="rId10" Type="http://schemas.openxmlformats.org/officeDocument/2006/relationships/image" Target="../media/image34.png"/><Relationship Id="rId4" Type="http://schemas.openxmlformats.org/officeDocument/2006/relationships/image" Target="../media/image74.png"/><Relationship Id="rId9"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7.svg"/><Relationship Id="rId7" Type="http://schemas.openxmlformats.org/officeDocument/2006/relationships/image" Target="../media/image56.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91.png"/><Relationship Id="rId5" Type="http://schemas.openxmlformats.org/officeDocument/2006/relationships/image" Target="../media/image89.svg"/><Relationship Id="rId10"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svg"/><Relationship Id="rId7" Type="http://schemas.openxmlformats.org/officeDocument/2006/relationships/image" Target="../media/image46.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svg"/><Relationship Id="rId7" Type="http://schemas.openxmlformats.org/officeDocument/2006/relationships/image" Target="../media/image46.sv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6.svg"/><Relationship Id="rId4" Type="http://schemas.openxmlformats.org/officeDocument/2006/relationships/image" Target="../media/image55.png"/><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1.svg"/><Relationship Id="rId3" Type="http://schemas.openxmlformats.org/officeDocument/2006/relationships/image" Target="../media/image67.svg"/><Relationship Id="rId7" Type="http://schemas.openxmlformats.org/officeDocument/2006/relationships/image" Target="../media/image69.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6.svg"/><Relationship Id="rId5" Type="http://schemas.openxmlformats.org/officeDocument/2006/relationships/image" Target="../media/image20.svg"/><Relationship Id="rId1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35.sv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3.svg"/><Relationship Id="rId5" Type="http://schemas.openxmlformats.org/officeDocument/2006/relationships/image" Target="../media/image28.svg"/><Relationship Id="rId10" Type="http://schemas.openxmlformats.org/officeDocument/2006/relationships/image" Target="../media/image12.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5.svg"/></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6.svg"/><Relationship Id="rId4" Type="http://schemas.openxmlformats.org/officeDocument/2006/relationships/image" Target="../media/image29.pn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svg"/><Relationship Id="rId7" Type="http://schemas.openxmlformats.org/officeDocument/2006/relationships/image" Target="../media/image31.png"/><Relationship Id="rId12"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5.jpg"/><Relationship Id="rId11" Type="http://schemas.openxmlformats.org/officeDocument/2006/relationships/image" Target="../media/image5.png"/><Relationship Id="rId5" Type="http://schemas.openxmlformats.org/officeDocument/2006/relationships/image" Target="../media/image30.svg"/><Relationship Id="rId10" Type="http://schemas.openxmlformats.org/officeDocument/2006/relationships/image" Target="../media/image11.svg"/><Relationship Id="rId4" Type="http://schemas.openxmlformats.org/officeDocument/2006/relationships/image" Target="../media/image29.png"/><Relationship Id="rId9"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9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1.svg"/><Relationship Id="rId5" Type="http://schemas.openxmlformats.org/officeDocument/2006/relationships/image" Target="../media/image30.svg"/><Relationship Id="rId10" Type="http://schemas.openxmlformats.org/officeDocument/2006/relationships/image" Target="../media/image10.png"/><Relationship Id="rId4" Type="http://schemas.openxmlformats.org/officeDocument/2006/relationships/image" Target="../media/image29.png"/><Relationship Id="rId9" Type="http://schemas.openxmlformats.org/officeDocument/2006/relationships/image" Target="../media/image6.sv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0.svg"/><Relationship Id="rId10" Type="http://schemas.openxmlformats.org/officeDocument/2006/relationships/image" Target="../media/image97.png"/><Relationship Id="rId4" Type="http://schemas.openxmlformats.org/officeDocument/2006/relationships/image" Target="../media/image29.png"/><Relationship Id="rId9" Type="http://schemas.openxmlformats.org/officeDocument/2006/relationships/image" Target="../media/image11.sv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8.svg"/><Relationship Id="rId7" Type="http://schemas.openxmlformats.org/officeDocument/2006/relationships/image" Target="../media/image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0.svg"/><Relationship Id="rId10" Type="http://schemas.openxmlformats.org/officeDocument/2006/relationships/image" Target="../media/image98.png"/><Relationship Id="rId4" Type="http://schemas.openxmlformats.org/officeDocument/2006/relationships/image" Target="../media/image29.png"/><Relationship Id="rId9"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1.svg"/><Relationship Id="rId3" Type="http://schemas.openxmlformats.org/officeDocument/2006/relationships/image" Target="../media/image67.svg"/><Relationship Id="rId7" Type="http://schemas.openxmlformats.org/officeDocument/2006/relationships/image" Target="../media/image69.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6.svg"/><Relationship Id="rId5" Type="http://schemas.openxmlformats.org/officeDocument/2006/relationships/image" Target="../media/image20.svg"/><Relationship Id="rId1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35.svg"/><Relationship Id="rId1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image" Target="../media/image13.svg"/><Relationship Id="rId12" Type="http://schemas.openxmlformats.org/officeDocument/2006/relationships/image" Target="../media/image5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51.png"/><Relationship Id="rId5" Type="http://schemas.openxmlformats.org/officeDocument/2006/relationships/image" Target="../media/image32.svg"/><Relationship Id="rId10" Type="http://schemas.openxmlformats.org/officeDocument/2006/relationships/image" Target="../media/image35.svg"/><Relationship Id="rId4" Type="http://schemas.openxmlformats.org/officeDocument/2006/relationships/image" Target="../media/image31.pn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5.svg"/><Relationship Id="rId5" Type="http://schemas.openxmlformats.org/officeDocument/2006/relationships/image" Target="../media/image30.sv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99.svg"/></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5.svg"/><Relationship Id="rId5" Type="http://schemas.openxmlformats.org/officeDocument/2006/relationships/image" Target="../media/image30.sv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99.sv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5.svg"/><Relationship Id="rId7" Type="http://schemas.openxmlformats.org/officeDocument/2006/relationships/image" Target="../media/image89.svg"/><Relationship Id="rId12" Type="http://schemas.openxmlformats.org/officeDocument/2006/relationships/image" Target="../media/image104.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22.svg"/><Relationship Id="rId5" Type="http://schemas.openxmlformats.org/officeDocument/2006/relationships/image" Target="../media/image101.svg"/><Relationship Id="rId10" Type="http://schemas.openxmlformats.org/officeDocument/2006/relationships/image" Target="../media/image21.png"/><Relationship Id="rId4" Type="http://schemas.openxmlformats.org/officeDocument/2006/relationships/image" Target="../media/image100.png"/><Relationship Id="rId9" Type="http://schemas.openxmlformats.org/officeDocument/2006/relationships/image" Target="../media/image103.sv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svg"/><Relationship Id="rId7"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sv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0.png"/><Relationship Id="rId5" Type="http://schemas.openxmlformats.org/officeDocument/2006/relationships/image" Target="../media/image46.sv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5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4.svg"/><Relationship Id="rId7" Type="http://schemas.openxmlformats.org/officeDocument/2006/relationships/image" Target="../media/image35.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2711" y="1178512"/>
            <a:ext cx="1561364" cy="8544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8306" y="277507"/>
            <a:ext cx="3432329" cy="102969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24984" y="2293941"/>
            <a:ext cx="850914" cy="85091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232848" y="9479528"/>
            <a:ext cx="2231046" cy="1220991"/>
          </a:xfrm>
          <a:prstGeom prst="rect">
            <a:avLst/>
          </a:prstGeom>
        </p:spPr>
      </p:pic>
      <p:pic>
        <p:nvPicPr>
          <p:cNvPr id="7" name="Picture 7"/>
          <p:cNvPicPr>
            <a:picLocks noChangeAspect="1"/>
          </p:cNvPicPr>
          <p:nvPr/>
        </p:nvPicPr>
        <p:blipFill>
          <a:blip r:embed="rId10"/>
          <a:srcRect l="53736" b="1480"/>
          <a:stretch>
            <a:fillRect/>
          </a:stretch>
        </p:blipFill>
        <p:spPr>
          <a:xfrm>
            <a:off x="10125281" y="1482779"/>
            <a:ext cx="6010794" cy="8168274"/>
          </a:xfrm>
          <a:prstGeom prst="rect">
            <a:avLst/>
          </a:prstGeom>
        </p:spPr>
      </p:pic>
      <p:sp>
        <p:nvSpPr>
          <p:cNvPr id="8" name="TextBox 8"/>
          <p:cNvSpPr txBox="1"/>
          <p:nvPr/>
        </p:nvSpPr>
        <p:spPr>
          <a:xfrm>
            <a:off x="1897340" y="2744412"/>
            <a:ext cx="7333316" cy="3613490"/>
          </a:xfrm>
          <a:prstGeom prst="rect">
            <a:avLst/>
          </a:prstGeom>
        </p:spPr>
        <p:txBody>
          <a:bodyPr wrap="square" lIns="0" tIns="0" rIns="0" bIns="0" rtlCol="0" anchor="t">
            <a:spAutoFit/>
          </a:bodyPr>
          <a:lstStyle/>
          <a:p>
            <a:pPr algn="ctr">
              <a:lnSpc>
                <a:spcPts val="9645"/>
              </a:lnSpc>
            </a:pPr>
            <a:r>
              <a:rPr lang="en-US" sz="7200" dirty="0">
                <a:solidFill>
                  <a:srgbClr val="213969"/>
                </a:solidFill>
                <a:latin typeface="Bauhaus 93" panose="04030905020B02020C02" pitchFamily="82" charset="0"/>
                <a:cs typeface="Adarghal 1" panose="02010000000000000000" pitchFamily="2" charset="-78"/>
              </a:rPr>
              <a:t>Modeling and Performance Evaluation</a:t>
            </a:r>
          </a:p>
        </p:txBody>
      </p:sp>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125282" y="6776574"/>
            <a:ext cx="425457" cy="425457"/>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450481" y="654528"/>
            <a:ext cx="603264" cy="603264"/>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36075" y="9257303"/>
            <a:ext cx="3432329" cy="1029698"/>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36717" y="-332990"/>
            <a:ext cx="2231046" cy="1220991"/>
          </a:xfrm>
          <a:prstGeom prst="rect">
            <a:avLst/>
          </a:prstGeom>
        </p:spPr>
      </p:pic>
      <p:pic>
        <p:nvPicPr>
          <p:cNvPr id="9" name="Picture 15">
            <a:extLst>
              <a:ext uri="{FF2B5EF4-FFF2-40B4-BE49-F238E27FC236}">
                <a16:creationId xmlns:a16="http://schemas.microsoft.com/office/drawing/2014/main" id="{B39B4B9F-8A6C-242B-B053-214C7C51A9F1}"/>
              </a:ext>
            </a:extLst>
          </p:cNvPr>
          <p:cNvPicPr>
            <a:picLocks noChangeAspect="1"/>
          </p:cNvPicPr>
          <p:nvPr/>
        </p:nvPicPr>
        <p:blipFill>
          <a:blip r:embed="rId15"/>
          <a:srcRect/>
          <a:stretch>
            <a:fillRect/>
          </a:stretch>
        </p:blipFill>
        <p:spPr>
          <a:xfrm>
            <a:off x="115124" y="8253998"/>
            <a:ext cx="1755498" cy="1755498"/>
          </a:xfrm>
          <a:prstGeom prst="rect">
            <a:avLst/>
          </a:prstGeom>
        </p:spPr>
      </p:pic>
      <p:pic>
        <p:nvPicPr>
          <p:cNvPr id="10" name="Graphic 9" descr="Radio microphone with solid fill">
            <a:extLst>
              <a:ext uri="{FF2B5EF4-FFF2-40B4-BE49-F238E27FC236}">
                <a16:creationId xmlns:a16="http://schemas.microsoft.com/office/drawing/2014/main" id="{FA442016-C1A1-364C-2A68-BF2A3F435C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20362" y="7956500"/>
            <a:ext cx="703983" cy="703983"/>
          </a:xfrm>
          <a:prstGeom prst="rect">
            <a:avLst/>
          </a:prstGeom>
        </p:spPr>
      </p:pic>
      <p:pic>
        <p:nvPicPr>
          <p:cNvPr id="18" name="Graphic 17" descr="Clock with solid fill">
            <a:extLst>
              <a:ext uri="{FF2B5EF4-FFF2-40B4-BE49-F238E27FC236}">
                <a16:creationId xmlns:a16="http://schemas.microsoft.com/office/drawing/2014/main" id="{F5CC0B03-51BD-CC24-929B-531CF11BD77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11364" y="8000567"/>
            <a:ext cx="606563" cy="606563"/>
          </a:xfrm>
          <a:prstGeom prst="rect">
            <a:avLst/>
          </a:prstGeom>
        </p:spPr>
      </p:pic>
      <p:sp>
        <p:nvSpPr>
          <p:cNvPr id="19" name="TextBox 18">
            <a:extLst>
              <a:ext uri="{FF2B5EF4-FFF2-40B4-BE49-F238E27FC236}">
                <a16:creationId xmlns:a16="http://schemas.microsoft.com/office/drawing/2014/main" id="{DDB15E76-C3A2-92F0-AF6B-46AC9A78C90E}"/>
              </a:ext>
            </a:extLst>
          </p:cNvPr>
          <p:cNvSpPr txBox="1"/>
          <p:nvPr/>
        </p:nvSpPr>
        <p:spPr>
          <a:xfrm>
            <a:off x="8467028" y="8080421"/>
            <a:ext cx="3003551" cy="460575"/>
          </a:xfrm>
          <a:prstGeom prst="rect">
            <a:avLst/>
          </a:prstGeom>
        </p:spPr>
        <p:txBody>
          <a:bodyPr wrap="square" lIns="0" tIns="0" rIns="0" bIns="0" rtlCol="0" anchor="t">
            <a:spAutoFit/>
          </a:bodyPr>
          <a:lstStyle/>
          <a:p>
            <a:pPr>
              <a:lnSpc>
                <a:spcPts val="3566"/>
              </a:lnSpc>
              <a:spcBef>
                <a:spcPct val="0"/>
              </a:spcBef>
            </a:pPr>
            <a:r>
              <a:rPr lang="en-US" sz="2800" dirty="0">
                <a:solidFill>
                  <a:srgbClr val="7A54A1"/>
                </a:solidFill>
                <a:latin typeface="Agrandir Narrow"/>
              </a:rPr>
              <a:t>7:00 - 9:00 PM</a:t>
            </a:r>
          </a:p>
        </p:txBody>
      </p:sp>
      <p:sp>
        <p:nvSpPr>
          <p:cNvPr id="2" name="TextBox 1">
            <a:extLst>
              <a:ext uri="{FF2B5EF4-FFF2-40B4-BE49-F238E27FC236}">
                <a16:creationId xmlns:a16="http://schemas.microsoft.com/office/drawing/2014/main" id="{F1ACB892-D1CA-4BE5-A08C-7A77ECD577B7}"/>
              </a:ext>
            </a:extLst>
          </p:cNvPr>
          <p:cNvSpPr txBox="1"/>
          <p:nvPr/>
        </p:nvSpPr>
        <p:spPr>
          <a:xfrm>
            <a:off x="2874086" y="7569829"/>
            <a:ext cx="3257738" cy="1477328"/>
          </a:xfrm>
          <a:prstGeom prst="rect">
            <a:avLst/>
          </a:prstGeom>
        </p:spPr>
        <p:txBody>
          <a:bodyPr wrap="square" lIns="0" tIns="0" rIns="0" bIns="0" rtlCol="0" anchor="t">
            <a:spAutoFit/>
          </a:bodyPr>
          <a:lstStyle/>
          <a:p>
            <a:pPr>
              <a:spcBef>
                <a:spcPct val="0"/>
              </a:spcBef>
            </a:pPr>
            <a:r>
              <a:rPr lang="en-US" sz="2400" dirty="0">
                <a:solidFill>
                  <a:srgbClr val="7A54A1"/>
                </a:solidFill>
                <a:latin typeface="Agrandir Narrow"/>
              </a:rPr>
              <a:t>Osama </a:t>
            </a:r>
            <a:r>
              <a:rPr lang="en-US" sz="2400" dirty="0" err="1">
                <a:solidFill>
                  <a:srgbClr val="7A54A1"/>
                </a:solidFill>
                <a:latin typeface="Agrandir Narrow"/>
              </a:rPr>
              <a:t>Alyami</a:t>
            </a:r>
            <a:endParaRPr lang="en-US" sz="2400" dirty="0">
              <a:solidFill>
                <a:srgbClr val="7A54A1"/>
              </a:solidFill>
              <a:latin typeface="Agrandir Narrow"/>
            </a:endParaRPr>
          </a:p>
          <a:p>
            <a:pPr>
              <a:spcBef>
                <a:spcPct val="0"/>
              </a:spcBef>
            </a:pPr>
            <a:r>
              <a:rPr lang="en-US" sz="2400" dirty="0">
                <a:solidFill>
                  <a:srgbClr val="7A54A1"/>
                </a:solidFill>
                <a:latin typeface="Agrandir Narrow"/>
              </a:rPr>
              <a:t>Shahad </a:t>
            </a:r>
            <a:r>
              <a:rPr lang="en-US" sz="2400" dirty="0" err="1">
                <a:solidFill>
                  <a:srgbClr val="7A54A1"/>
                </a:solidFill>
                <a:latin typeface="Agrandir Narrow"/>
              </a:rPr>
              <a:t>Ajibi</a:t>
            </a:r>
            <a:endParaRPr lang="en-US" sz="2400" dirty="0">
              <a:solidFill>
                <a:srgbClr val="7A54A1"/>
              </a:solidFill>
              <a:latin typeface="Agrandir Narrow"/>
            </a:endParaRPr>
          </a:p>
          <a:p>
            <a:pPr>
              <a:spcBef>
                <a:spcPct val="0"/>
              </a:spcBef>
            </a:pPr>
            <a:r>
              <a:rPr lang="en-US" sz="2400" dirty="0">
                <a:solidFill>
                  <a:srgbClr val="7A54A1"/>
                </a:solidFill>
                <a:latin typeface="Agrandir Narrow"/>
              </a:rPr>
              <a:t>Sadeem </a:t>
            </a:r>
            <a:r>
              <a:rPr lang="en-US" sz="2400" dirty="0" err="1">
                <a:solidFill>
                  <a:srgbClr val="7A54A1"/>
                </a:solidFill>
                <a:latin typeface="Agrandir Narrow"/>
              </a:rPr>
              <a:t>AlMesned</a:t>
            </a:r>
            <a:endParaRPr lang="en-US" sz="2400" dirty="0">
              <a:solidFill>
                <a:srgbClr val="7A54A1"/>
              </a:solidFill>
              <a:latin typeface="Agrandir Narrow"/>
            </a:endParaRPr>
          </a:p>
          <a:p>
            <a:pPr>
              <a:spcBef>
                <a:spcPct val="0"/>
              </a:spcBef>
            </a:pPr>
            <a:r>
              <a:rPr lang="en-US" sz="2400" dirty="0">
                <a:solidFill>
                  <a:srgbClr val="7A54A1"/>
                </a:solidFill>
                <a:latin typeface="Agrandir Narrow"/>
              </a:rPr>
              <a:t>Munera Alsaeed</a:t>
            </a:r>
          </a:p>
        </p:txBody>
      </p:sp>
      <p:sp>
        <p:nvSpPr>
          <p:cNvPr id="15" name="Slide Number Placeholder 14">
            <a:extLst>
              <a:ext uri="{FF2B5EF4-FFF2-40B4-BE49-F238E27FC236}">
                <a16:creationId xmlns:a16="http://schemas.microsoft.com/office/drawing/2014/main" id="{EDC46906-054C-FA53-29E3-D3A6B44F8C2F}"/>
              </a:ext>
            </a:extLst>
          </p:cNvPr>
          <p:cNvSpPr>
            <a:spLocks noGrp="1"/>
          </p:cNvSpPr>
          <p:nvPr>
            <p:ph type="sldNum" sz="quarter" idx="12"/>
          </p:nvPr>
        </p:nvSpPr>
        <p:spPr/>
        <p:txBody>
          <a:bodyPr/>
          <a:lstStyle/>
          <a:p>
            <a:fld id="{ED1F9982-018B-45AE-BBE3-570284DE49FB}" type="slidenum">
              <a:rPr lang="en-US" smtClean="0"/>
              <a:t>1</a:t>
            </a:fld>
            <a:endParaRPr lang="en-US"/>
          </a:p>
        </p:txBody>
      </p:sp>
      <p:sp>
        <p:nvSpPr>
          <p:cNvPr id="20" name="Rectangle: Rounded Corners 15">
            <a:extLst>
              <a:ext uri="{FF2B5EF4-FFF2-40B4-BE49-F238E27FC236}">
                <a16:creationId xmlns:a16="http://schemas.microsoft.com/office/drawing/2014/main" id="{8F29B7DB-06CC-FB4F-5A74-36A656EC53CA}"/>
              </a:ext>
            </a:extLst>
          </p:cNvPr>
          <p:cNvSpPr/>
          <p:nvPr/>
        </p:nvSpPr>
        <p:spPr>
          <a:xfrm>
            <a:off x="4157300" y="6462746"/>
            <a:ext cx="2913548" cy="734369"/>
          </a:xfrm>
          <a:prstGeom prst="roundRect">
            <a:avLst>
              <a:gd name="adj" fmla="val 35101"/>
            </a:avLst>
          </a:prstGeom>
          <a:solidFill>
            <a:srgbClr val="FFA730"/>
          </a:solidFill>
          <a:ln w="25400" cap="flat" cmpd="sng" algn="ctr">
            <a:noFill/>
            <a:prstDash val="solid"/>
          </a:ln>
          <a:effectLst/>
        </p:spPr>
        <p:txBody>
          <a:bodyPr rtlCol="0" anchor="b"/>
          <a:lstStyle/>
          <a:p>
            <a:pPr algn="ctr" defTabSz="1371600">
              <a:spcBef>
                <a:spcPct val="0"/>
              </a:spcBef>
              <a:defRPr/>
            </a:pPr>
            <a:r>
              <a:rPr lang="en-US" sz="3600" kern="0" dirty="0">
                <a:solidFill>
                  <a:srgbClr val="F4F6FC"/>
                </a:solidFill>
                <a:latin typeface="Open Sans" panose="020B0606030504020204" pitchFamily="34" charset="0"/>
                <a:ea typeface="Open Sans" panose="020B0606030504020204" pitchFamily="34" charset="0"/>
                <a:cs typeface="Open Sans" panose="020B0606030504020204" pitchFamily="34" charset="0"/>
              </a:rPr>
              <a:t>Session-2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6" name="Group 1027">
            <a:extLst>
              <a:ext uri="{FF2B5EF4-FFF2-40B4-BE49-F238E27FC236}">
                <a16:creationId xmlns:a16="http://schemas.microsoft.com/office/drawing/2014/main" id="{C39FC0E4-CBF7-46E2-94B9-D4D26CDEABF0}"/>
              </a:ext>
            </a:extLst>
          </p:cNvPr>
          <p:cNvGrpSpPr>
            <a:grpSpLocks/>
          </p:cNvGrpSpPr>
          <p:nvPr/>
        </p:nvGrpSpPr>
        <p:grpSpPr bwMode="auto">
          <a:xfrm>
            <a:off x="3088482" y="3086100"/>
            <a:ext cx="6172200" cy="4000500"/>
            <a:chOff x="337" y="1296"/>
            <a:chExt cx="2592" cy="1680"/>
          </a:xfrm>
        </p:grpSpPr>
        <p:sp>
          <p:nvSpPr>
            <p:cNvPr id="33844" name="Oval 1028">
              <a:extLst>
                <a:ext uri="{FF2B5EF4-FFF2-40B4-BE49-F238E27FC236}">
                  <a16:creationId xmlns:a16="http://schemas.microsoft.com/office/drawing/2014/main" id="{A0DF6834-A718-4564-BB85-ABAECF2237EC}"/>
                </a:ext>
              </a:extLst>
            </p:cNvPr>
            <p:cNvSpPr>
              <a:spLocks noChangeArrowheads="1"/>
            </p:cNvSpPr>
            <p:nvPr/>
          </p:nvSpPr>
          <p:spPr bwMode="auto">
            <a:xfrm>
              <a:off x="760"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5" name="Oval 1029">
              <a:extLst>
                <a:ext uri="{FF2B5EF4-FFF2-40B4-BE49-F238E27FC236}">
                  <a16:creationId xmlns:a16="http://schemas.microsoft.com/office/drawing/2014/main" id="{EC98883D-273D-447C-AADB-C5ACC04DDB09}"/>
                </a:ext>
              </a:extLst>
            </p:cNvPr>
            <p:cNvSpPr>
              <a:spLocks noChangeArrowheads="1"/>
            </p:cNvSpPr>
            <p:nvPr/>
          </p:nvSpPr>
          <p:spPr bwMode="auto">
            <a:xfrm>
              <a:off x="813"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6" name="Oval 1030">
              <a:extLst>
                <a:ext uri="{FF2B5EF4-FFF2-40B4-BE49-F238E27FC236}">
                  <a16:creationId xmlns:a16="http://schemas.microsoft.com/office/drawing/2014/main" id="{B1B4FA1B-A303-4954-847F-FC09BE8567B5}"/>
                </a:ext>
              </a:extLst>
            </p:cNvPr>
            <p:cNvSpPr>
              <a:spLocks noChangeArrowheads="1"/>
            </p:cNvSpPr>
            <p:nvPr/>
          </p:nvSpPr>
          <p:spPr bwMode="auto">
            <a:xfrm>
              <a:off x="522"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7" name="Oval 1031">
              <a:extLst>
                <a:ext uri="{FF2B5EF4-FFF2-40B4-BE49-F238E27FC236}">
                  <a16:creationId xmlns:a16="http://schemas.microsoft.com/office/drawing/2014/main" id="{425BEAB0-02EE-43B5-AD35-638BC364B984}"/>
                </a:ext>
              </a:extLst>
            </p:cNvPr>
            <p:cNvSpPr>
              <a:spLocks noChangeArrowheads="1"/>
            </p:cNvSpPr>
            <p:nvPr/>
          </p:nvSpPr>
          <p:spPr bwMode="auto">
            <a:xfrm>
              <a:off x="681"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8" name="Oval 1032">
              <a:extLst>
                <a:ext uri="{FF2B5EF4-FFF2-40B4-BE49-F238E27FC236}">
                  <a16:creationId xmlns:a16="http://schemas.microsoft.com/office/drawing/2014/main" id="{ED99AD13-535A-4E23-B73F-36D7F2319F37}"/>
                </a:ext>
              </a:extLst>
            </p:cNvPr>
            <p:cNvSpPr>
              <a:spLocks noChangeArrowheads="1"/>
            </p:cNvSpPr>
            <p:nvPr/>
          </p:nvSpPr>
          <p:spPr bwMode="auto">
            <a:xfrm>
              <a:off x="945"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9" name="Oval 1033">
              <a:extLst>
                <a:ext uri="{FF2B5EF4-FFF2-40B4-BE49-F238E27FC236}">
                  <a16:creationId xmlns:a16="http://schemas.microsoft.com/office/drawing/2014/main" id="{EED5ABB6-4A97-4D47-BEC3-FFB85B7B71ED}"/>
                </a:ext>
              </a:extLst>
            </p:cNvPr>
            <p:cNvSpPr>
              <a:spLocks noChangeArrowheads="1"/>
            </p:cNvSpPr>
            <p:nvPr/>
          </p:nvSpPr>
          <p:spPr bwMode="auto">
            <a:xfrm>
              <a:off x="840" y="2048"/>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0" name="Oval 1034">
              <a:extLst>
                <a:ext uri="{FF2B5EF4-FFF2-40B4-BE49-F238E27FC236}">
                  <a16:creationId xmlns:a16="http://schemas.microsoft.com/office/drawing/2014/main" id="{F0703070-2235-4121-8B34-7976A5F8723E}"/>
                </a:ext>
              </a:extLst>
            </p:cNvPr>
            <p:cNvSpPr>
              <a:spLocks noChangeArrowheads="1"/>
            </p:cNvSpPr>
            <p:nvPr/>
          </p:nvSpPr>
          <p:spPr bwMode="auto">
            <a:xfrm>
              <a:off x="972" y="2269"/>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1" name="Oval 1035">
              <a:extLst>
                <a:ext uri="{FF2B5EF4-FFF2-40B4-BE49-F238E27FC236}">
                  <a16:creationId xmlns:a16="http://schemas.microsoft.com/office/drawing/2014/main" id="{5CBDD132-9B41-444F-B9D5-E6FC24022D1E}"/>
                </a:ext>
              </a:extLst>
            </p:cNvPr>
            <p:cNvSpPr>
              <a:spLocks noChangeArrowheads="1"/>
            </p:cNvSpPr>
            <p:nvPr/>
          </p:nvSpPr>
          <p:spPr bwMode="auto">
            <a:xfrm>
              <a:off x="998"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2" name="Oval 1036">
              <a:extLst>
                <a:ext uri="{FF2B5EF4-FFF2-40B4-BE49-F238E27FC236}">
                  <a16:creationId xmlns:a16="http://schemas.microsoft.com/office/drawing/2014/main" id="{98AE469A-79C5-4CD8-909D-4E12347EC8E8}"/>
                </a:ext>
              </a:extLst>
            </p:cNvPr>
            <p:cNvSpPr>
              <a:spLocks noChangeArrowheads="1"/>
            </p:cNvSpPr>
            <p:nvPr/>
          </p:nvSpPr>
          <p:spPr bwMode="auto">
            <a:xfrm>
              <a:off x="1104"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3" name="Oval 1037">
              <a:extLst>
                <a:ext uri="{FF2B5EF4-FFF2-40B4-BE49-F238E27FC236}">
                  <a16:creationId xmlns:a16="http://schemas.microsoft.com/office/drawing/2014/main" id="{F507F2F3-403F-4D07-8487-409B2825B1B7}"/>
                </a:ext>
              </a:extLst>
            </p:cNvPr>
            <p:cNvSpPr>
              <a:spLocks noChangeArrowheads="1"/>
            </p:cNvSpPr>
            <p:nvPr/>
          </p:nvSpPr>
          <p:spPr bwMode="auto">
            <a:xfrm>
              <a:off x="1183"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4" name="Oval 1038">
              <a:extLst>
                <a:ext uri="{FF2B5EF4-FFF2-40B4-BE49-F238E27FC236}">
                  <a16:creationId xmlns:a16="http://schemas.microsoft.com/office/drawing/2014/main" id="{954FD6B9-AA91-41C4-A5E3-B6E5B14BB524}"/>
                </a:ext>
              </a:extLst>
            </p:cNvPr>
            <p:cNvSpPr>
              <a:spLocks noChangeArrowheads="1"/>
            </p:cNvSpPr>
            <p:nvPr/>
          </p:nvSpPr>
          <p:spPr bwMode="auto">
            <a:xfrm>
              <a:off x="1051"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5" name="Oval 1039">
              <a:extLst>
                <a:ext uri="{FF2B5EF4-FFF2-40B4-BE49-F238E27FC236}">
                  <a16:creationId xmlns:a16="http://schemas.microsoft.com/office/drawing/2014/main" id="{8B215736-BB09-4D6E-A01F-9AA3111F931D}"/>
                </a:ext>
              </a:extLst>
            </p:cNvPr>
            <p:cNvSpPr>
              <a:spLocks noChangeArrowheads="1"/>
            </p:cNvSpPr>
            <p:nvPr/>
          </p:nvSpPr>
          <p:spPr bwMode="auto">
            <a:xfrm>
              <a:off x="1369" y="2578"/>
              <a:ext cx="52"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6" name="Oval 1040">
              <a:extLst>
                <a:ext uri="{FF2B5EF4-FFF2-40B4-BE49-F238E27FC236}">
                  <a16:creationId xmlns:a16="http://schemas.microsoft.com/office/drawing/2014/main" id="{BB6B8AAC-6398-4363-90C5-A7D8DD499331}"/>
                </a:ext>
              </a:extLst>
            </p:cNvPr>
            <p:cNvSpPr>
              <a:spLocks noChangeArrowheads="1"/>
            </p:cNvSpPr>
            <p:nvPr/>
          </p:nvSpPr>
          <p:spPr bwMode="auto">
            <a:xfrm>
              <a:off x="1025"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grpSp>
          <p:nvGrpSpPr>
            <p:cNvPr id="33857" name="Group 1041">
              <a:extLst>
                <a:ext uri="{FF2B5EF4-FFF2-40B4-BE49-F238E27FC236}">
                  <a16:creationId xmlns:a16="http://schemas.microsoft.com/office/drawing/2014/main" id="{978F87F7-0CF0-4E21-B38C-E60CB5F6C695}"/>
                </a:ext>
              </a:extLst>
            </p:cNvPr>
            <p:cNvGrpSpPr>
              <a:grpSpLocks/>
            </p:cNvGrpSpPr>
            <p:nvPr/>
          </p:nvGrpSpPr>
          <p:grpSpPr bwMode="auto">
            <a:xfrm>
              <a:off x="1712" y="1473"/>
              <a:ext cx="741" cy="1061"/>
              <a:chOff x="1712" y="1473"/>
              <a:chExt cx="741" cy="1061"/>
            </a:xfrm>
          </p:grpSpPr>
          <p:sp>
            <p:nvSpPr>
              <p:cNvPr id="33862" name="Rectangle 1042">
                <a:extLst>
                  <a:ext uri="{FF2B5EF4-FFF2-40B4-BE49-F238E27FC236}">
                    <a16:creationId xmlns:a16="http://schemas.microsoft.com/office/drawing/2014/main" id="{3D7456E4-72F9-4EAD-B794-9FDEC390C091}"/>
                  </a:ext>
                </a:extLst>
              </p:cNvPr>
              <p:cNvSpPr>
                <a:spLocks noChangeArrowheads="1"/>
              </p:cNvSpPr>
              <p:nvPr/>
            </p:nvSpPr>
            <p:spPr bwMode="auto">
              <a:xfrm>
                <a:off x="1871"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3" name="Rectangle 1043">
                <a:extLst>
                  <a:ext uri="{FF2B5EF4-FFF2-40B4-BE49-F238E27FC236}">
                    <a16:creationId xmlns:a16="http://schemas.microsoft.com/office/drawing/2014/main" id="{C257C046-B9D3-495E-9613-D969DC3F1490}"/>
                  </a:ext>
                </a:extLst>
              </p:cNvPr>
              <p:cNvSpPr>
                <a:spLocks noChangeArrowheads="1"/>
              </p:cNvSpPr>
              <p:nvPr/>
            </p:nvSpPr>
            <p:spPr bwMode="auto">
              <a:xfrm>
                <a:off x="1712"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4" name="Rectangle 1044">
                <a:extLst>
                  <a:ext uri="{FF2B5EF4-FFF2-40B4-BE49-F238E27FC236}">
                    <a16:creationId xmlns:a16="http://schemas.microsoft.com/office/drawing/2014/main" id="{600CBE1B-E309-4AF7-A90B-71E29A3A219B}"/>
                  </a:ext>
                </a:extLst>
              </p:cNvPr>
              <p:cNvSpPr>
                <a:spLocks noChangeArrowheads="1"/>
              </p:cNvSpPr>
              <p:nvPr/>
            </p:nvSpPr>
            <p:spPr bwMode="auto">
              <a:xfrm>
                <a:off x="1924"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5" name="Rectangle 1045">
                <a:extLst>
                  <a:ext uri="{FF2B5EF4-FFF2-40B4-BE49-F238E27FC236}">
                    <a16:creationId xmlns:a16="http://schemas.microsoft.com/office/drawing/2014/main" id="{54443F6E-C96E-43F6-A329-780781B9965D}"/>
                  </a:ext>
                </a:extLst>
              </p:cNvPr>
              <p:cNvSpPr>
                <a:spLocks noChangeArrowheads="1"/>
              </p:cNvSpPr>
              <p:nvPr/>
            </p:nvSpPr>
            <p:spPr bwMode="auto">
              <a:xfrm>
                <a:off x="2003"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6" name="Rectangle 1046">
                <a:extLst>
                  <a:ext uri="{FF2B5EF4-FFF2-40B4-BE49-F238E27FC236}">
                    <a16:creationId xmlns:a16="http://schemas.microsoft.com/office/drawing/2014/main" id="{526CD03B-191C-4CC9-B060-A186A223D46F}"/>
                  </a:ext>
                </a:extLst>
              </p:cNvPr>
              <p:cNvSpPr>
                <a:spLocks noChangeArrowheads="1"/>
              </p:cNvSpPr>
              <p:nvPr/>
            </p:nvSpPr>
            <p:spPr bwMode="auto">
              <a:xfrm>
                <a:off x="1977"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7" name="Rectangle 1047">
                <a:extLst>
                  <a:ext uri="{FF2B5EF4-FFF2-40B4-BE49-F238E27FC236}">
                    <a16:creationId xmlns:a16="http://schemas.microsoft.com/office/drawing/2014/main" id="{5C8C91AE-6E6F-447E-A4BF-D4E368025673}"/>
                  </a:ext>
                </a:extLst>
              </p:cNvPr>
              <p:cNvSpPr>
                <a:spLocks noChangeArrowheads="1"/>
              </p:cNvSpPr>
              <p:nvPr/>
            </p:nvSpPr>
            <p:spPr bwMode="auto">
              <a:xfrm>
                <a:off x="2083"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8" name="Rectangle 1048">
                <a:extLst>
                  <a:ext uri="{FF2B5EF4-FFF2-40B4-BE49-F238E27FC236}">
                    <a16:creationId xmlns:a16="http://schemas.microsoft.com/office/drawing/2014/main" id="{303DC142-BDBE-4D1B-9D7F-55BFA4CB0773}"/>
                  </a:ext>
                </a:extLst>
              </p:cNvPr>
              <p:cNvSpPr>
                <a:spLocks noChangeArrowheads="1"/>
              </p:cNvSpPr>
              <p:nvPr/>
            </p:nvSpPr>
            <p:spPr bwMode="auto">
              <a:xfrm>
                <a:off x="2056"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69" name="Rectangle 1049">
                <a:extLst>
                  <a:ext uri="{FF2B5EF4-FFF2-40B4-BE49-F238E27FC236}">
                    <a16:creationId xmlns:a16="http://schemas.microsoft.com/office/drawing/2014/main" id="{4F908C85-AD52-4C1E-AEA5-BB059BE045E8}"/>
                  </a:ext>
                </a:extLst>
              </p:cNvPr>
              <p:cNvSpPr>
                <a:spLocks noChangeArrowheads="1"/>
              </p:cNvSpPr>
              <p:nvPr/>
            </p:nvSpPr>
            <p:spPr bwMode="auto">
              <a:xfrm>
                <a:off x="2215"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0" name="Rectangle 1050">
                <a:extLst>
                  <a:ext uri="{FF2B5EF4-FFF2-40B4-BE49-F238E27FC236}">
                    <a16:creationId xmlns:a16="http://schemas.microsoft.com/office/drawing/2014/main" id="{62D417F2-CD2A-4005-9301-267940F08315}"/>
                  </a:ext>
                </a:extLst>
              </p:cNvPr>
              <p:cNvSpPr>
                <a:spLocks noChangeArrowheads="1"/>
              </p:cNvSpPr>
              <p:nvPr/>
            </p:nvSpPr>
            <p:spPr bwMode="auto">
              <a:xfrm>
                <a:off x="2162"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1" name="Rectangle 1051">
                <a:extLst>
                  <a:ext uri="{FF2B5EF4-FFF2-40B4-BE49-F238E27FC236}">
                    <a16:creationId xmlns:a16="http://schemas.microsoft.com/office/drawing/2014/main" id="{9548D22E-E787-468E-B0BC-FA108ADC07AA}"/>
                  </a:ext>
                </a:extLst>
              </p:cNvPr>
              <p:cNvSpPr>
                <a:spLocks noChangeArrowheads="1"/>
              </p:cNvSpPr>
              <p:nvPr/>
            </p:nvSpPr>
            <p:spPr bwMode="auto">
              <a:xfrm>
                <a:off x="2241" y="1827"/>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2" name="Rectangle 1052">
                <a:extLst>
                  <a:ext uri="{FF2B5EF4-FFF2-40B4-BE49-F238E27FC236}">
                    <a16:creationId xmlns:a16="http://schemas.microsoft.com/office/drawing/2014/main" id="{919B13B6-DCB0-45D7-96B6-941E8EF92BFA}"/>
                  </a:ext>
                </a:extLst>
              </p:cNvPr>
              <p:cNvSpPr>
                <a:spLocks noChangeArrowheads="1"/>
              </p:cNvSpPr>
              <p:nvPr/>
            </p:nvSpPr>
            <p:spPr bwMode="auto">
              <a:xfrm>
                <a:off x="2215"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3" name="Rectangle 1053">
                <a:extLst>
                  <a:ext uri="{FF2B5EF4-FFF2-40B4-BE49-F238E27FC236}">
                    <a16:creationId xmlns:a16="http://schemas.microsoft.com/office/drawing/2014/main" id="{9216C091-0C71-4E3A-892D-DDAEBEE1D941}"/>
                  </a:ext>
                </a:extLst>
              </p:cNvPr>
              <p:cNvSpPr>
                <a:spLocks noChangeArrowheads="1"/>
              </p:cNvSpPr>
              <p:nvPr/>
            </p:nvSpPr>
            <p:spPr bwMode="auto">
              <a:xfrm>
                <a:off x="2374" y="1959"/>
                <a:ext cx="52"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4" name="Rectangle 1054">
                <a:extLst>
                  <a:ext uri="{FF2B5EF4-FFF2-40B4-BE49-F238E27FC236}">
                    <a16:creationId xmlns:a16="http://schemas.microsoft.com/office/drawing/2014/main" id="{ED015095-B78B-4A16-BFB5-B9DA06BF0A6C}"/>
                  </a:ext>
                </a:extLst>
              </p:cNvPr>
              <p:cNvSpPr>
                <a:spLocks noChangeArrowheads="1"/>
              </p:cNvSpPr>
              <p:nvPr/>
            </p:nvSpPr>
            <p:spPr bwMode="auto">
              <a:xfrm>
                <a:off x="2374" y="2269"/>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75" name="Rectangle 1055">
                <a:extLst>
                  <a:ext uri="{FF2B5EF4-FFF2-40B4-BE49-F238E27FC236}">
                    <a16:creationId xmlns:a16="http://schemas.microsoft.com/office/drawing/2014/main" id="{2B7E9248-BF18-4126-8A05-158C994F2D60}"/>
                  </a:ext>
                </a:extLst>
              </p:cNvPr>
              <p:cNvSpPr>
                <a:spLocks noChangeArrowheads="1"/>
              </p:cNvSpPr>
              <p:nvPr/>
            </p:nvSpPr>
            <p:spPr bwMode="auto">
              <a:xfrm>
                <a:off x="2400"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grpSp>
        <p:sp>
          <p:nvSpPr>
            <p:cNvPr id="33858" name="Rectangle 1056">
              <a:extLst>
                <a:ext uri="{FF2B5EF4-FFF2-40B4-BE49-F238E27FC236}">
                  <a16:creationId xmlns:a16="http://schemas.microsoft.com/office/drawing/2014/main" id="{BA29EE27-407A-4F6F-9D90-854D201DB6FE}"/>
                </a:ext>
              </a:extLst>
            </p:cNvPr>
            <p:cNvSpPr>
              <a:spLocks noChangeArrowheads="1"/>
            </p:cNvSpPr>
            <p:nvPr/>
          </p:nvSpPr>
          <p:spPr bwMode="auto">
            <a:xfrm>
              <a:off x="337" y="1296"/>
              <a:ext cx="2592"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59" name="Line 1057">
              <a:extLst>
                <a:ext uri="{FF2B5EF4-FFF2-40B4-BE49-F238E27FC236}">
                  <a16:creationId xmlns:a16="http://schemas.microsoft.com/office/drawing/2014/main" id="{BF849B60-C861-432F-8262-20F70946A0FE}"/>
                </a:ext>
              </a:extLst>
            </p:cNvPr>
            <p:cNvSpPr>
              <a:spLocks noChangeShapeType="1"/>
            </p:cNvSpPr>
            <p:nvPr/>
          </p:nvSpPr>
          <p:spPr bwMode="auto">
            <a:xfrm>
              <a:off x="1686" y="1384"/>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33860" name="Line 1058">
              <a:extLst>
                <a:ext uri="{FF2B5EF4-FFF2-40B4-BE49-F238E27FC236}">
                  <a16:creationId xmlns:a16="http://schemas.microsoft.com/office/drawing/2014/main" id="{2FA58F49-7B64-4EE5-8E57-85940FD5EC84}"/>
                </a:ext>
              </a:extLst>
            </p:cNvPr>
            <p:cNvSpPr>
              <a:spLocks noChangeShapeType="1"/>
            </p:cNvSpPr>
            <p:nvPr/>
          </p:nvSpPr>
          <p:spPr bwMode="auto">
            <a:xfrm>
              <a:off x="1395" y="1428"/>
              <a:ext cx="79" cy="15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33861" name="Line 1059">
              <a:extLst>
                <a:ext uri="{FF2B5EF4-FFF2-40B4-BE49-F238E27FC236}">
                  <a16:creationId xmlns:a16="http://schemas.microsoft.com/office/drawing/2014/main" id="{7193418C-59DD-4179-A291-5565812F32C7}"/>
                </a:ext>
              </a:extLst>
            </p:cNvPr>
            <p:cNvSpPr>
              <a:spLocks noChangeShapeType="1"/>
            </p:cNvSpPr>
            <p:nvPr/>
          </p:nvSpPr>
          <p:spPr bwMode="auto">
            <a:xfrm>
              <a:off x="1554" y="1428"/>
              <a:ext cx="79" cy="15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700"/>
            </a:p>
          </p:txBody>
        </p:sp>
      </p:grpSp>
      <p:grpSp>
        <p:nvGrpSpPr>
          <p:cNvPr id="33797" name="Group 1060">
            <a:extLst>
              <a:ext uri="{FF2B5EF4-FFF2-40B4-BE49-F238E27FC236}">
                <a16:creationId xmlns:a16="http://schemas.microsoft.com/office/drawing/2014/main" id="{038DED8A-051D-4B23-A052-3CE1E5A638F6}"/>
              </a:ext>
            </a:extLst>
          </p:cNvPr>
          <p:cNvGrpSpPr>
            <a:grpSpLocks/>
          </p:cNvGrpSpPr>
          <p:nvPr/>
        </p:nvGrpSpPr>
        <p:grpSpPr bwMode="auto">
          <a:xfrm>
            <a:off x="9258302" y="3086100"/>
            <a:ext cx="6169820" cy="4000500"/>
            <a:chOff x="2929" y="1296"/>
            <a:chExt cx="2591" cy="1680"/>
          </a:xfrm>
        </p:grpSpPr>
        <p:sp>
          <p:nvSpPr>
            <p:cNvPr id="33813" name="Oval 1061">
              <a:extLst>
                <a:ext uri="{FF2B5EF4-FFF2-40B4-BE49-F238E27FC236}">
                  <a16:creationId xmlns:a16="http://schemas.microsoft.com/office/drawing/2014/main" id="{FF645E9A-F353-4C99-B011-16277BD50E63}"/>
                </a:ext>
              </a:extLst>
            </p:cNvPr>
            <p:cNvSpPr>
              <a:spLocks noChangeArrowheads="1"/>
            </p:cNvSpPr>
            <p:nvPr/>
          </p:nvSpPr>
          <p:spPr bwMode="auto">
            <a:xfrm>
              <a:off x="3352" y="2622"/>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4" name="Oval 1062">
              <a:extLst>
                <a:ext uri="{FF2B5EF4-FFF2-40B4-BE49-F238E27FC236}">
                  <a16:creationId xmlns:a16="http://schemas.microsoft.com/office/drawing/2014/main" id="{B4482DAC-5160-438D-90C6-49C525B04C7F}"/>
                </a:ext>
              </a:extLst>
            </p:cNvPr>
            <p:cNvSpPr>
              <a:spLocks noChangeArrowheads="1"/>
            </p:cNvSpPr>
            <p:nvPr/>
          </p:nvSpPr>
          <p:spPr bwMode="auto">
            <a:xfrm>
              <a:off x="3405" y="2313"/>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5" name="Oval 1063">
              <a:extLst>
                <a:ext uri="{FF2B5EF4-FFF2-40B4-BE49-F238E27FC236}">
                  <a16:creationId xmlns:a16="http://schemas.microsoft.com/office/drawing/2014/main" id="{B31DFB9B-96BE-4B54-BB73-D8B325507104}"/>
                </a:ext>
              </a:extLst>
            </p:cNvPr>
            <p:cNvSpPr>
              <a:spLocks noChangeArrowheads="1"/>
            </p:cNvSpPr>
            <p:nvPr/>
          </p:nvSpPr>
          <p:spPr bwMode="auto">
            <a:xfrm>
              <a:off x="3114"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6" name="Oval 1064">
              <a:extLst>
                <a:ext uri="{FF2B5EF4-FFF2-40B4-BE49-F238E27FC236}">
                  <a16:creationId xmlns:a16="http://schemas.microsoft.com/office/drawing/2014/main" id="{849FB9E6-6549-403F-8EFC-C7C0EA7E9AD1}"/>
                </a:ext>
              </a:extLst>
            </p:cNvPr>
            <p:cNvSpPr>
              <a:spLocks noChangeArrowheads="1"/>
            </p:cNvSpPr>
            <p:nvPr/>
          </p:nvSpPr>
          <p:spPr bwMode="auto">
            <a:xfrm>
              <a:off x="3273" y="2224"/>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7" name="Oval 1065">
              <a:extLst>
                <a:ext uri="{FF2B5EF4-FFF2-40B4-BE49-F238E27FC236}">
                  <a16:creationId xmlns:a16="http://schemas.microsoft.com/office/drawing/2014/main" id="{3B411875-46B2-4EAD-8126-33DF0409D31E}"/>
                </a:ext>
              </a:extLst>
            </p:cNvPr>
            <p:cNvSpPr>
              <a:spLocks noChangeArrowheads="1"/>
            </p:cNvSpPr>
            <p:nvPr/>
          </p:nvSpPr>
          <p:spPr bwMode="auto">
            <a:xfrm>
              <a:off x="3537" y="2534"/>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8" name="Oval 1066">
              <a:extLst>
                <a:ext uri="{FF2B5EF4-FFF2-40B4-BE49-F238E27FC236}">
                  <a16:creationId xmlns:a16="http://schemas.microsoft.com/office/drawing/2014/main" id="{B07B4B96-146E-4A7A-BDEF-80EAC24C1FCE}"/>
                </a:ext>
              </a:extLst>
            </p:cNvPr>
            <p:cNvSpPr>
              <a:spLocks noChangeArrowheads="1"/>
            </p:cNvSpPr>
            <p:nvPr/>
          </p:nvSpPr>
          <p:spPr bwMode="auto">
            <a:xfrm>
              <a:off x="3431" y="2048"/>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19" name="Oval 1067">
              <a:extLst>
                <a:ext uri="{FF2B5EF4-FFF2-40B4-BE49-F238E27FC236}">
                  <a16:creationId xmlns:a16="http://schemas.microsoft.com/office/drawing/2014/main" id="{8259BAA6-812A-4763-ADA9-35781A04722F}"/>
                </a:ext>
              </a:extLst>
            </p:cNvPr>
            <p:cNvSpPr>
              <a:spLocks noChangeArrowheads="1"/>
            </p:cNvSpPr>
            <p:nvPr/>
          </p:nvSpPr>
          <p:spPr bwMode="auto">
            <a:xfrm>
              <a:off x="3564" y="2269"/>
              <a:ext cx="52"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0" name="Oval 1068">
              <a:extLst>
                <a:ext uri="{FF2B5EF4-FFF2-40B4-BE49-F238E27FC236}">
                  <a16:creationId xmlns:a16="http://schemas.microsoft.com/office/drawing/2014/main" id="{3FAF7E4A-ED8E-49E9-8631-77B109E40F91}"/>
                </a:ext>
              </a:extLst>
            </p:cNvPr>
            <p:cNvSpPr>
              <a:spLocks noChangeArrowheads="1"/>
            </p:cNvSpPr>
            <p:nvPr/>
          </p:nvSpPr>
          <p:spPr bwMode="auto">
            <a:xfrm>
              <a:off x="3590" y="2003"/>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1" name="Oval 1069">
              <a:extLst>
                <a:ext uri="{FF2B5EF4-FFF2-40B4-BE49-F238E27FC236}">
                  <a16:creationId xmlns:a16="http://schemas.microsoft.com/office/drawing/2014/main" id="{145DC930-2505-495B-9760-C4A06E6F76A2}"/>
                </a:ext>
              </a:extLst>
            </p:cNvPr>
            <p:cNvSpPr>
              <a:spLocks noChangeArrowheads="1"/>
            </p:cNvSpPr>
            <p:nvPr/>
          </p:nvSpPr>
          <p:spPr bwMode="auto">
            <a:xfrm>
              <a:off x="3696" y="2180"/>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2" name="Oval 1070">
              <a:extLst>
                <a:ext uri="{FF2B5EF4-FFF2-40B4-BE49-F238E27FC236}">
                  <a16:creationId xmlns:a16="http://schemas.microsoft.com/office/drawing/2014/main" id="{C07C595C-FC94-4225-A0EF-23AC23EF83DB}"/>
                </a:ext>
              </a:extLst>
            </p:cNvPr>
            <p:cNvSpPr>
              <a:spLocks noChangeArrowheads="1"/>
            </p:cNvSpPr>
            <p:nvPr/>
          </p:nvSpPr>
          <p:spPr bwMode="auto">
            <a:xfrm>
              <a:off x="3775" y="2445"/>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3" name="Oval 1071">
              <a:extLst>
                <a:ext uri="{FF2B5EF4-FFF2-40B4-BE49-F238E27FC236}">
                  <a16:creationId xmlns:a16="http://schemas.microsoft.com/office/drawing/2014/main" id="{1A398AD4-1D2B-4FDF-9ED0-2F49C0EA4A70}"/>
                </a:ext>
              </a:extLst>
            </p:cNvPr>
            <p:cNvSpPr>
              <a:spLocks noChangeArrowheads="1"/>
            </p:cNvSpPr>
            <p:nvPr/>
          </p:nvSpPr>
          <p:spPr bwMode="auto">
            <a:xfrm>
              <a:off x="3643" y="2711"/>
              <a:ext cx="53" cy="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4" name="Oval 1072">
              <a:extLst>
                <a:ext uri="{FF2B5EF4-FFF2-40B4-BE49-F238E27FC236}">
                  <a16:creationId xmlns:a16="http://schemas.microsoft.com/office/drawing/2014/main" id="{DAA13EC5-9338-4A9F-BCF9-F14CD29B8CD9}"/>
                </a:ext>
              </a:extLst>
            </p:cNvPr>
            <p:cNvSpPr>
              <a:spLocks noChangeArrowheads="1"/>
            </p:cNvSpPr>
            <p:nvPr/>
          </p:nvSpPr>
          <p:spPr bwMode="auto">
            <a:xfrm>
              <a:off x="3960" y="257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5" name="Oval 1073">
              <a:extLst>
                <a:ext uri="{FF2B5EF4-FFF2-40B4-BE49-F238E27FC236}">
                  <a16:creationId xmlns:a16="http://schemas.microsoft.com/office/drawing/2014/main" id="{02DA479A-1877-4A20-80CF-9675951F841E}"/>
                </a:ext>
              </a:extLst>
            </p:cNvPr>
            <p:cNvSpPr>
              <a:spLocks noChangeArrowheads="1"/>
            </p:cNvSpPr>
            <p:nvPr/>
          </p:nvSpPr>
          <p:spPr bwMode="auto">
            <a:xfrm>
              <a:off x="3616" y="1738"/>
              <a:ext cx="53" cy="89"/>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6" name="Rectangle 1074">
              <a:extLst>
                <a:ext uri="{FF2B5EF4-FFF2-40B4-BE49-F238E27FC236}">
                  <a16:creationId xmlns:a16="http://schemas.microsoft.com/office/drawing/2014/main" id="{1D1C979B-F3F5-4A4A-9515-66CBFC776EB4}"/>
                </a:ext>
              </a:extLst>
            </p:cNvPr>
            <p:cNvSpPr>
              <a:spLocks noChangeArrowheads="1"/>
            </p:cNvSpPr>
            <p:nvPr/>
          </p:nvSpPr>
          <p:spPr bwMode="auto">
            <a:xfrm>
              <a:off x="4462"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7" name="Rectangle 1075">
              <a:extLst>
                <a:ext uri="{FF2B5EF4-FFF2-40B4-BE49-F238E27FC236}">
                  <a16:creationId xmlns:a16="http://schemas.microsoft.com/office/drawing/2014/main" id="{A5C035C5-3093-4450-855E-43D5B3E5440C}"/>
                </a:ext>
              </a:extLst>
            </p:cNvPr>
            <p:cNvSpPr>
              <a:spLocks noChangeArrowheads="1"/>
            </p:cNvSpPr>
            <p:nvPr/>
          </p:nvSpPr>
          <p:spPr bwMode="auto">
            <a:xfrm>
              <a:off x="4304" y="160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8" name="Rectangle 1076">
              <a:extLst>
                <a:ext uri="{FF2B5EF4-FFF2-40B4-BE49-F238E27FC236}">
                  <a16:creationId xmlns:a16="http://schemas.microsoft.com/office/drawing/2014/main" id="{5A0EF4B3-1E99-40C0-9A95-F5143210F580}"/>
                </a:ext>
              </a:extLst>
            </p:cNvPr>
            <p:cNvSpPr>
              <a:spLocks noChangeArrowheads="1"/>
            </p:cNvSpPr>
            <p:nvPr/>
          </p:nvSpPr>
          <p:spPr bwMode="auto">
            <a:xfrm>
              <a:off x="4515" y="1473"/>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29" name="Rectangle 1077">
              <a:extLst>
                <a:ext uri="{FF2B5EF4-FFF2-40B4-BE49-F238E27FC236}">
                  <a16:creationId xmlns:a16="http://schemas.microsoft.com/office/drawing/2014/main" id="{88B01E6E-B2AF-4118-88F6-38F3EAF61532}"/>
                </a:ext>
              </a:extLst>
            </p:cNvPr>
            <p:cNvSpPr>
              <a:spLocks noChangeArrowheads="1"/>
            </p:cNvSpPr>
            <p:nvPr/>
          </p:nvSpPr>
          <p:spPr bwMode="auto">
            <a:xfrm>
              <a:off x="4595" y="2224"/>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0" name="Rectangle 1078">
              <a:extLst>
                <a:ext uri="{FF2B5EF4-FFF2-40B4-BE49-F238E27FC236}">
                  <a16:creationId xmlns:a16="http://schemas.microsoft.com/office/drawing/2014/main" id="{B1848C01-29E3-4CD3-98CB-2FAB82A71A8C}"/>
                </a:ext>
              </a:extLst>
            </p:cNvPr>
            <p:cNvSpPr>
              <a:spLocks noChangeArrowheads="1"/>
            </p:cNvSpPr>
            <p:nvPr/>
          </p:nvSpPr>
          <p:spPr bwMode="auto">
            <a:xfrm>
              <a:off x="4568" y="1694"/>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1" name="Rectangle 1079">
              <a:extLst>
                <a:ext uri="{FF2B5EF4-FFF2-40B4-BE49-F238E27FC236}">
                  <a16:creationId xmlns:a16="http://schemas.microsoft.com/office/drawing/2014/main" id="{CBE9F3FB-18AE-462B-BAF6-5FFCDD9EF183}"/>
                </a:ext>
              </a:extLst>
            </p:cNvPr>
            <p:cNvSpPr>
              <a:spLocks noChangeArrowheads="1"/>
            </p:cNvSpPr>
            <p:nvPr/>
          </p:nvSpPr>
          <p:spPr bwMode="auto">
            <a:xfrm>
              <a:off x="4674" y="1915"/>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2" name="Rectangle 1080">
              <a:extLst>
                <a:ext uri="{FF2B5EF4-FFF2-40B4-BE49-F238E27FC236}">
                  <a16:creationId xmlns:a16="http://schemas.microsoft.com/office/drawing/2014/main" id="{52ADDBD2-341E-44D6-9F75-6811D4BF17A3}"/>
                </a:ext>
              </a:extLst>
            </p:cNvPr>
            <p:cNvSpPr>
              <a:spLocks noChangeArrowheads="1"/>
            </p:cNvSpPr>
            <p:nvPr/>
          </p:nvSpPr>
          <p:spPr bwMode="auto">
            <a:xfrm>
              <a:off x="4648" y="1473"/>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3" name="Rectangle 1081">
              <a:extLst>
                <a:ext uri="{FF2B5EF4-FFF2-40B4-BE49-F238E27FC236}">
                  <a16:creationId xmlns:a16="http://schemas.microsoft.com/office/drawing/2014/main" id="{8FAB857A-29C5-4CAC-B17C-F19396EB4E74}"/>
                </a:ext>
              </a:extLst>
            </p:cNvPr>
            <p:cNvSpPr>
              <a:spLocks noChangeArrowheads="1"/>
            </p:cNvSpPr>
            <p:nvPr/>
          </p:nvSpPr>
          <p:spPr bwMode="auto">
            <a:xfrm>
              <a:off x="4806" y="156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4" name="Rectangle 1082">
              <a:extLst>
                <a:ext uri="{FF2B5EF4-FFF2-40B4-BE49-F238E27FC236}">
                  <a16:creationId xmlns:a16="http://schemas.microsoft.com/office/drawing/2014/main" id="{9556D450-BF67-4A20-98C6-76F90433C1F3}"/>
                </a:ext>
              </a:extLst>
            </p:cNvPr>
            <p:cNvSpPr>
              <a:spLocks noChangeArrowheads="1"/>
            </p:cNvSpPr>
            <p:nvPr/>
          </p:nvSpPr>
          <p:spPr bwMode="auto">
            <a:xfrm>
              <a:off x="4753" y="2048"/>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5" name="Rectangle 1083">
              <a:extLst>
                <a:ext uri="{FF2B5EF4-FFF2-40B4-BE49-F238E27FC236}">
                  <a16:creationId xmlns:a16="http://schemas.microsoft.com/office/drawing/2014/main" id="{9FF23556-94F3-4C21-AA3B-5C271DD29FF3}"/>
                </a:ext>
              </a:extLst>
            </p:cNvPr>
            <p:cNvSpPr>
              <a:spLocks noChangeArrowheads="1"/>
            </p:cNvSpPr>
            <p:nvPr/>
          </p:nvSpPr>
          <p:spPr bwMode="auto">
            <a:xfrm>
              <a:off x="4833" y="1827"/>
              <a:ext cx="52"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6" name="Rectangle 1084">
              <a:extLst>
                <a:ext uri="{FF2B5EF4-FFF2-40B4-BE49-F238E27FC236}">
                  <a16:creationId xmlns:a16="http://schemas.microsoft.com/office/drawing/2014/main" id="{E1C63147-DB8E-4207-B19B-3A054C9C374D}"/>
                </a:ext>
              </a:extLst>
            </p:cNvPr>
            <p:cNvSpPr>
              <a:spLocks noChangeArrowheads="1"/>
            </p:cNvSpPr>
            <p:nvPr/>
          </p:nvSpPr>
          <p:spPr bwMode="auto">
            <a:xfrm>
              <a:off x="4806" y="2401"/>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7" name="Rectangle 1085">
              <a:extLst>
                <a:ext uri="{FF2B5EF4-FFF2-40B4-BE49-F238E27FC236}">
                  <a16:creationId xmlns:a16="http://schemas.microsoft.com/office/drawing/2014/main" id="{D030B4E4-DA45-44CC-9DA5-0EE51C1CBDD0}"/>
                </a:ext>
              </a:extLst>
            </p:cNvPr>
            <p:cNvSpPr>
              <a:spLocks noChangeArrowheads="1"/>
            </p:cNvSpPr>
            <p:nvPr/>
          </p:nvSpPr>
          <p:spPr bwMode="auto">
            <a:xfrm>
              <a:off x="4965" y="1959"/>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8" name="Rectangle 1086">
              <a:extLst>
                <a:ext uri="{FF2B5EF4-FFF2-40B4-BE49-F238E27FC236}">
                  <a16:creationId xmlns:a16="http://schemas.microsoft.com/office/drawing/2014/main" id="{6F09FD01-0A7C-41F4-9D3F-10BA6A913F62}"/>
                </a:ext>
              </a:extLst>
            </p:cNvPr>
            <p:cNvSpPr>
              <a:spLocks noChangeArrowheads="1"/>
            </p:cNvSpPr>
            <p:nvPr/>
          </p:nvSpPr>
          <p:spPr bwMode="auto">
            <a:xfrm>
              <a:off x="4965" y="2269"/>
              <a:ext cx="53" cy="88"/>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39" name="Rectangle 1087">
              <a:extLst>
                <a:ext uri="{FF2B5EF4-FFF2-40B4-BE49-F238E27FC236}">
                  <a16:creationId xmlns:a16="http://schemas.microsoft.com/office/drawing/2014/main" id="{965868E6-6076-4AEB-A237-FB87E259C679}"/>
                </a:ext>
              </a:extLst>
            </p:cNvPr>
            <p:cNvSpPr>
              <a:spLocks noChangeArrowheads="1"/>
            </p:cNvSpPr>
            <p:nvPr/>
          </p:nvSpPr>
          <p:spPr bwMode="auto">
            <a:xfrm>
              <a:off x="4991" y="2445"/>
              <a:ext cx="53" cy="89"/>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0" name="Rectangle 1088">
              <a:extLst>
                <a:ext uri="{FF2B5EF4-FFF2-40B4-BE49-F238E27FC236}">
                  <a16:creationId xmlns:a16="http://schemas.microsoft.com/office/drawing/2014/main" id="{A85A8A71-C8DB-483F-8E81-B3FB4C4E9F02}"/>
                </a:ext>
              </a:extLst>
            </p:cNvPr>
            <p:cNvSpPr>
              <a:spLocks noChangeArrowheads="1"/>
            </p:cNvSpPr>
            <p:nvPr/>
          </p:nvSpPr>
          <p:spPr bwMode="auto">
            <a:xfrm>
              <a:off x="2929" y="1296"/>
              <a:ext cx="2591" cy="16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700"/>
            </a:p>
          </p:txBody>
        </p:sp>
        <p:sp>
          <p:nvSpPr>
            <p:cNvPr id="33841" name="Line 1089">
              <a:extLst>
                <a:ext uri="{FF2B5EF4-FFF2-40B4-BE49-F238E27FC236}">
                  <a16:creationId xmlns:a16="http://schemas.microsoft.com/office/drawing/2014/main" id="{72DF781C-A987-40B4-AC4D-DCDEE8D1DB04}"/>
                </a:ext>
              </a:extLst>
            </p:cNvPr>
            <p:cNvSpPr>
              <a:spLocks noChangeShapeType="1"/>
            </p:cNvSpPr>
            <p:nvPr/>
          </p:nvSpPr>
          <p:spPr bwMode="auto">
            <a:xfrm>
              <a:off x="3552" y="1392"/>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33842" name="Line 1090">
              <a:extLst>
                <a:ext uri="{FF2B5EF4-FFF2-40B4-BE49-F238E27FC236}">
                  <a16:creationId xmlns:a16="http://schemas.microsoft.com/office/drawing/2014/main" id="{CB83A649-124C-43C5-8E87-914DC921674C}"/>
                </a:ext>
              </a:extLst>
            </p:cNvPr>
            <p:cNvSpPr>
              <a:spLocks noChangeShapeType="1"/>
            </p:cNvSpPr>
            <p:nvPr/>
          </p:nvSpPr>
          <p:spPr bwMode="auto">
            <a:xfrm>
              <a:off x="4176" y="1344"/>
              <a:ext cx="576" cy="14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2700"/>
            </a:p>
          </p:txBody>
        </p:sp>
        <p:sp>
          <p:nvSpPr>
            <p:cNvPr id="33843" name="Line 1091">
              <a:extLst>
                <a:ext uri="{FF2B5EF4-FFF2-40B4-BE49-F238E27FC236}">
                  <a16:creationId xmlns:a16="http://schemas.microsoft.com/office/drawing/2014/main" id="{FFB7BCD3-BF5E-4503-826C-6BC543CA9C58}"/>
                </a:ext>
              </a:extLst>
            </p:cNvPr>
            <p:cNvSpPr>
              <a:spLocks noChangeShapeType="1"/>
            </p:cNvSpPr>
            <p:nvPr/>
          </p:nvSpPr>
          <p:spPr bwMode="auto">
            <a:xfrm>
              <a:off x="3888" y="1392"/>
              <a:ext cx="576" cy="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700"/>
            </a:p>
          </p:txBody>
        </p:sp>
      </p:grpSp>
      <p:grpSp>
        <p:nvGrpSpPr>
          <p:cNvPr id="5" name="Group 1092">
            <a:extLst>
              <a:ext uri="{FF2B5EF4-FFF2-40B4-BE49-F238E27FC236}">
                <a16:creationId xmlns:a16="http://schemas.microsoft.com/office/drawing/2014/main" id="{BA8864DA-CF5C-4650-8E55-F98BFE5D0FB5}"/>
              </a:ext>
            </a:extLst>
          </p:cNvPr>
          <p:cNvGrpSpPr>
            <a:grpSpLocks/>
          </p:cNvGrpSpPr>
          <p:nvPr/>
        </p:nvGrpSpPr>
        <p:grpSpPr bwMode="auto">
          <a:xfrm>
            <a:off x="7519990" y="4000501"/>
            <a:ext cx="5624513" cy="5038727"/>
            <a:chOff x="2198" y="1680"/>
            <a:chExt cx="2362" cy="2116"/>
          </a:xfrm>
        </p:grpSpPr>
        <p:sp>
          <p:nvSpPr>
            <p:cNvPr id="33807" name="Text Box 1093">
              <a:extLst>
                <a:ext uri="{FF2B5EF4-FFF2-40B4-BE49-F238E27FC236}">
                  <a16:creationId xmlns:a16="http://schemas.microsoft.com/office/drawing/2014/main" id="{C3533284-1002-4A10-89A6-003E0409E03F}"/>
                </a:ext>
              </a:extLst>
            </p:cNvPr>
            <p:cNvSpPr txBox="1">
              <a:spLocks noChangeArrowheads="1"/>
            </p:cNvSpPr>
            <p:nvPr/>
          </p:nvSpPr>
          <p:spPr bwMode="auto">
            <a:xfrm>
              <a:off x="2198" y="3525"/>
              <a:ext cx="143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3600" dirty="0">
                  <a:solidFill>
                    <a:schemeClr val="hlink"/>
                  </a:solidFill>
                </a:rPr>
                <a:t>Support Vectors</a:t>
              </a:r>
            </a:p>
          </p:txBody>
        </p:sp>
        <p:sp>
          <p:nvSpPr>
            <p:cNvPr id="33808" name="Line 1094">
              <a:extLst>
                <a:ext uri="{FF2B5EF4-FFF2-40B4-BE49-F238E27FC236}">
                  <a16:creationId xmlns:a16="http://schemas.microsoft.com/office/drawing/2014/main" id="{F849C851-95DA-4958-816A-93A51290C017}"/>
                </a:ext>
              </a:extLst>
            </p:cNvPr>
            <p:cNvSpPr>
              <a:spLocks noChangeShapeType="1"/>
            </p:cNvSpPr>
            <p:nvPr/>
          </p:nvSpPr>
          <p:spPr bwMode="auto">
            <a:xfrm flipV="1">
              <a:off x="2928" y="1680"/>
              <a:ext cx="1392" cy="177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09" name="Line 1095">
              <a:extLst>
                <a:ext uri="{FF2B5EF4-FFF2-40B4-BE49-F238E27FC236}">
                  <a16:creationId xmlns:a16="http://schemas.microsoft.com/office/drawing/2014/main" id="{3E62CEFA-6C1D-4F2A-B356-CA5C08A5F691}"/>
                </a:ext>
              </a:extLst>
            </p:cNvPr>
            <p:cNvSpPr>
              <a:spLocks noChangeShapeType="1"/>
            </p:cNvSpPr>
            <p:nvPr/>
          </p:nvSpPr>
          <p:spPr bwMode="auto">
            <a:xfrm flipV="1">
              <a:off x="2928" y="2016"/>
              <a:ext cx="1536" cy="14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10" name="Line 1096">
              <a:extLst>
                <a:ext uri="{FF2B5EF4-FFF2-40B4-BE49-F238E27FC236}">
                  <a16:creationId xmlns:a16="http://schemas.microsoft.com/office/drawing/2014/main" id="{3D59A3D6-59FC-4E11-8CFA-8821794678E5}"/>
                </a:ext>
              </a:extLst>
            </p:cNvPr>
            <p:cNvSpPr>
              <a:spLocks noChangeShapeType="1"/>
            </p:cNvSpPr>
            <p:nvPr/>
          </p:nvSpPr>
          <p:spPr bwMode="auto">
            <a:xfrm flipV="1">
              <a:off x="2976" y="2304"/>
              <a:ext cx="1584" cy="115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11" name="Line 1097">
              <a:extLst>
                <a:ext uri="{FF2B5EF4-FFF2-40B4-BE49-F238E27FC236}">
                  <a16:creationId xmlns:a16="http://schemas.microsoft.com/office/drawing/2014/main" id="{890A3382-78D9-4F57-8423-47C60AA29608}"/>
                </a:ext>
              </a:extLst>
            </p:cNvPr>
            <p:cNvSpPr>
              <a:spLocks noChangeShapeType="1"/>
            </p:cNvSpPr>
            <p:nvPr/>
          </p:nvSpPr>
          <p:spPr bwMode="auto">
            <a:xfrm flipV="1">
              <a:off x="2976" y="2640"/>
              <a:ext cx="960" cy="8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12" name="Line 1098">
              <a:extLst>
                <a:ext uri="{FF2B5EF4-FFF2-40B4-BE49-F238E27FC236}">
                  <a16:creationId xmlns:a16="http://schemas.microsoft.com/office/drawing/2014/main" id="{B0D77FD3-72C4-45D2-8771-9EEC8435C480}"/>
                </a:ext>
              </a:extLst>
            </p:cNvPr>
            <p:cNvSpPr>
              <a:spLocks noChangeShapeType="1"/>
            </p:cNvSpPr>
            <p:nvPr/>
          </p:nvSpPr>
          <p:spPr bwMode="auto">
            <a:xfrm flipV="1">
              <a:off x="2976" y="1824"/>
              <a:ext cx="624" cy="163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grpSp>
      <p:grpSp>
        <p:nvGrpSpPr>
          <p:cNvPr id="6" name="Group 1099">
            <a:extLst>
              <a:ext uri="{FF2B5EF4-FFF2-40B4-BE49-F238E27FC236}">
                <a16:creationId xmlns:a16="http://schemas.microsoft.com/office/drawing/2014/main" id="{6DE11E9E-75BF-46E4-8307-315BE4069500}"/>
              </a:ext>
            </a:extLst>
          </p:cNvPr>
          <p:cNvGrpSpPr>
            <a:grpSpLocks/>
          </p:cNvGrpSpPr>
          <p:nvPr/>
        </p:nvGrpSpPr>
        <p:grpSpPr bwMode="auto">
          <a:xfrm>
            <a:off x="3886201" y="5029202"/>
            <a:ext cx="2809875" cy="3159920"/>
            <a:chOff x="682" y="2112"/>
            <a:chExt cx="1180" cy="1327"/>
          </a:xfrm>
        </p:grpSpPr>
        <p:sp>
          <p:nvSpPr>
            <p:cNvPr id="33804" name="Text Box 1100">
              <a:extLst>
                <a:ext uri="{FF2B5EF4-FFF2-40B4-BE49-F238E27FC236}">
                  <a16:creationId xmlns:a16="http://schemas.microsoft.com/office/drawing/2014/main" id="{5BAC7683-9282-45FC-AC0F-0681EDC664E6}"/>
                </a:ext>
              </a:extLst>
            </p:cNvPr>
            <p:cNvSpPr txBox="1">
              <a:spLocks noChangeArrowheads="1"/>
            </p:cNvSpPr>
            <p:nvPr/>
          </p:nvSpPr>
          <p:spPr bwMode="auto">
            <a:xfrm>
              <a:off x="682" y="3168"/>
              <a:ext cx="118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3600"/>
                <a:t>Small Margin</a:t>
              </a:r>
            </a:p>
          </p:txBody>
        </p:sp>
        <p:sp>
          <p:nvSpPr>
            <p:cNvPr id="33805" name="Line 1101">
              <a:extLst>
                <a:ext uri="{FF2B5EF4-FFF2-40B4-BE49-F238E27FC236}">
                  <a16:creationId xmlns:a16="http://schemas.microsoft.com/office/drawing/2014/main" id="{08BAF074-1134-48D5-9637-893F17F24D68}"/>
                </a:ext>
              </a:extLst>
            </p:cNvPr>
            <p:cNvSpPr>
              <a:spLocks noChangeShapeType="1"/>
            </p:cNvSpPr>
            <p:nvPr/>
          </p:nvSpPr>
          <p:spPr bwMode="auto">
            <a:xfrm flipV="1">
              <a:off x="1440" y="2112"/>
              <a:ext cx="288" cy="48"/>
            </a:xfrm>
            <a:prstGeom prst="line">
              <a:avLst/>
            </a:prstGeom>
            <a:noFill/>
            <a:ln w="9525">
              <a:solidFill>
                <a:schemeClr val="fo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06" name="Line 1102">
              <a:extLst>
                <a:ext uri="{FF2B5EF4-FFF2-40B4-BE49-F238E27FC236}">
                  <a16:creationId xmlns:a16="http://schemas.microsoft.com/office/drawing/2014/main" id="{AAA064D1-FB2C-4B05-B2DA-533D43B33E11}"/>
                </a:ext>
              </a:extLst>
            </p:cNvPr>
            <p:cNvSpPr>
              <a:spLocks noChangeShapeType="1"/>
            </p:cNvSpPr>
            <p:nvPr/>
          </p:nvSpPr>
          <p:spPr bwMode="auto">
            <a:xfrm flipV="1">
              <a:off x="1344" y="2160"/>
              <a:ext cx="240" cy="105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grpSp>
      <p:grpSp>
        <p:nvGrpSpPr>
          <p:cNvPr id="7" name="Group 1103">
            <a:extLst>
              <a:ext uri="{FF2B5EF4-FFF2-40B4-BE49-F238E27FC236}">
                <a16:creationId xmlns:a16="http://schemas.microsoft.com/office/drawing/2014/main" id="{9D0B7C18-6E4E-4575-B459-5223B1C183F0}"/>
              </a:ext>
            </a:extLst>
          </p:cNvPr>
          <p:cNvGrpSpPr>
            <a:grpSpLocks/>
          </p:cNvGrpSpPr>
          <p:nvPr/>
        </p:nvGrpSpPr>
        <p:grpSpPr bwMode="auto">
          <a:xfrm>
            <a:off x="10310814" y="4000501"/>
            <a:ext cx="2843213" cy="4188620"/>
            <a:chOff x="3370" y="1680"/>
            <a:chExt cx="1194" cy="1759"/>
          </a:xfrm>
        </p:grpSpPr>
        <p:sp>
          <p:nvSpPr>
            <p:cNvPr id="33801" name="Text Box 1104">
              <a:extLst>
                <a:ext uri="{FF2B5EF4-FFF2-40B4-BE49-F238E27FC236}">
                  <a16:creationId xmlns:a16="http://schemas.microsoft.com/office/drawing/2014/main" id="{312CD944-6EE2-4948-B928-D7B308018EE1}"/>
                </a:ext>
              </a:extLst>
            </p:cNvPr>
            <p:cNvSpPr txBox="1">
              <a:spLocks noChangeArrowheads="1"/>
            </p:cNvSpPr>
            <p:nvPr/>
          </p:nvSpPr>
          <p:spPr bwMode="auto">
            <a:xfrm>
              <a:off x="3370" y="3168"/>
              <a:ext cx="119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3600" dirty="0"/>
                <a:t>Large Margin</a:t>
              </a:r>
            </a:p>
          </p:txBody>
        </p:sp>
        <p:sp>
          <p:nvSpPr>
            <p:cNvPr id="33802" name="Line 1105">
              <a:extLst>
                <a:ext uri="{FF2B5EF4-FFF2-40B4-BE49-F238E27FC236}">
                  <a16:creationId xmlns:a16="http://schemas.microsoft.com/office/drawing/2014/main" id="{E3FAB129-4219-4A4D-A2B7-2CE07DCCE0CF}"/>
                </a:ext>
              </a:extLst>
            </p:cNvPr>
            <p:cNvSpPr>
              <a:spLocks noChangeShapeType="1"/>
            </p:cNvSpPr>
            <p:nvPr/>
          </p:nvSpPr>
          <p:spPr bwMode="auto">
            <a:xfrm flipV="1">
              <a:off x="3744" y="1680"/>
              <a:ext cx="528" cy="240"/>
            </a:xfrm>
            <a:prstGeom prst="line">
              <a:avLst/>
            </a:prstGeom>
            <a:noFill/>
            <a:ln w="9525">
              <a:solidFill>
                <a:schemeClr val="fo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sz="2700"/>
            </a:p>
          </p:txBody>
        </p:sp>
        <p:sp>
          <p:nvSpPr>
            <p:cNvPr id="33803" name="Line 1106">
              <a:extLst>
                <a:ext uri="{FF2B5EF4-FFF2-40B4-BE49-F238E27FC236}">
                  <a16:creationId xmlns:a16="http://schemas.microsoft.com/office/drawing/2014/main" id="{5413834C-1EA4-4D55-B9C7-C0332A9C2A3B}"/>
                </a:ext>
              </a:extLst>
            </p:cNvPr>
            <p:cNvSpPr>
              <a:spLocks noChangeShapeType="1"/>
            </p:cNvSpPr>
            <p:nvPr/>
          </p:nvSpPr>
          <p:spPr bwMode="auto">
            <a:xfrm flipV="1">
              <a:off x="4032" y="1728"/>
              <a:ext cx="96" cy="1488"/>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700"/>
            </a:p>
          </p:txBody>
        </p:sp>
      </p:grpSp>
      <p:sp>
        <p:nvSpPr>
          <p:cNvPr id="2" name="Rectangle: Rounded Corners 1">
            <a:extLst>
              <a:ext uri="{FF2B5EF4-FFF2-40B4-BE49-F238E27FC236}">
                <a16:creationId xmlns:a16="http://schemas.microsoft.com/office/drawing/2014/main" id="{FAAA711C-226D-8F32-7E60-EB94768DB0E0}"/>
              </a:ext>
            </a:extLst>
          </p:cNvPr>
          <p:cNvSpPr/>
          <p:nvPr/>
        </p:nvSpPr>
        <p:spPr>
          <a:xfrm>
            <a:off x="3970736" y="1352551"/>
            <a:ext cx="10192917"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SVM—General Idea</a:t>
            </a:r>
          </a:p>
        </p:txBody>
      </p:sp>
      <p:pic>
        <p:nvPicPr>
          <p:cNvPr id="3" name="Picture 62">
            <a:extLst>
              <a:ext uri="{FF2B5EF4-FFF2-40B4-BE49-F238E27FC236}">
                <a16:creationId xmlns:a16="http://schemas.microsoft.com/office/drawing/2014/main" id="{BC52EFAB-4B0D-E8C9-F076-B9985AD6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11297" y="8367215"/>
            <a:ext cx="3432329" cy="1029698"/>
          </a:xfrm>
          <a:prstGeom prst="rect">
            <a:avLst/>
          </a:prstGeom>
        </p:spPr>
      </p:pic>
      <p:pic>
        <p:nvPicPr>
          <p:cNvPr id="4" name="Picture 15">
            <a:extLst>
              <a:ext uri="{FF2B5EF4-FFF2-40B4-BE49-F238E27FC236}">
                <a16:creationId xmlns:a16="http://schemas.microsoft.com/office/drawing/2014/main" id="{117AC950-0B8F-C28D-1A82-1DEFB83712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5162" y="952501"/>
            <a:ext cx="1561364" cy="854492"/>
          </a:xfrm>
          <a:prstGeom prst="rect">
            <a:avLst/>
          </a:prstGeom>
        </p:spPr>
      </p:pic>
      <p:pic>
        <p:nvPicPr>
          <p:cNvPr id="8" name="Picture 14">
            <a:extLst>
              <a:ext uri="{FF2B5EF4-FFF2-40B4-BE49-F238E27FC236}">
                <a16:creationId xmlns:a16="http://schemas.microsoft.com/office/drawing/2014/main" id="{29094A86-042B-C23D-2541-7C828D2B668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1639" y="8229601"/>
            <a:ext cx="1581884" cy="1605749"/>
          </a:xfrm>
          <a:prstGeom prst="rect">
            <a:avLst/>
          </a:prstGeom>
        </p:spPr>
      </p:pic>
      <p:pic>
        <p:nvPicPr>
          <p:cNvPr id="9" name="Picture 24">
            <a:extLst>
              <a:ext uri="{FF2B5EF4-FFF2-40B4-BE49-F238E27FC236}">
                <a16:creationId xmlns:a16="http://schemas.microsoft.com/office/drawing/2014/main" id="{EDC67A70-795E-89A3-2748-51A693D267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61471" y="952500"/>
            <a:ext cx="962736" cy="1010505"/>
          </a:xfrm>
          <a:prstGeom prst="rect">
            <a:avLst/>
          </a:prstGeom>
        </p:spPr>
      </p:pic>
      <p:sp>
        <p:nvSpPr>
          <p:cNvPr id="11" name="TextBox 10">
            <a:extLst>
              <a:ext uri="{FF2B5EF4-FFF2-40B4-BE49-F238E27FC236}">
                <a16:creationId xmlns:a16="http://schemas.microsoft.com/office/drawing/2014/main" id="{63676CB0-C703-4097-2A1D-DD454F3CD4E9}"/>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10" name="Slide Number Placeholder 9">
            <a:extLst>
              <a:ext uri="{FF2B5EF4-FFF2-40B4-BE49-F238E27FC236}">
                <a16:creationId xmlns:a16="http://schemas.microsoft.com/office/drawing/2014/main" id="{3DC158A1-01CC-B44F-89E3-A6D952B7FDC4}"/>
              </a:ext>
            </a:extLst>
          </p:cNvPr>
          <p:cNvSpPr>
            <a:spLocks noGrp="1"/>
          </p:cNvSpPr>
          <p:nvPr>
            <p:ph type="sldNum" sz="quarter" idx="12"/>
          </p:nvPr>
        </p:nvSpPr>
        <p:spPr/>
        <p:txBody>
          <a:bodyPr/>
          <a:lstStyle/>
          <a:p>
            <a:fld id="{ED1F9982-018B-45AE-BBE3-570284DE49FB}" type="slidenum">
              <a:rPr lang="en-US" smtClean="0"/>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2467" y="526893"/>
            <a:ext cx="2344167" cy="1282899"/>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98186" y="1026213"/>
            <a:ext cx="850914" cy="850914"/>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11550" y="5143500"/>
            <a:ext cx="850914" cy="850914"/>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8398" y="5994414"/>
            <a:ext cx="530331" cy="5303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37166" y="5387221"/>
            <a:ext cx="489695" cy="489695"/>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7971" y="8730410"/>
            <a:ext cx="1407158" cy="1428387"/>
          </a:xfrm>
          <a:prstGeom prst="rect">
            <a:avLst/>
          </a:prstGeom>
        </p:spPr>
      </p:pic>
      <p:pic>
        <p:nvPicPr>
          <p:cNvPr id="17" name="Picture 26">
            <a:extLst>
              <a:ext uri="{FF2B5EF4-FFF2-40B4-BE49-F238E27FC236}">
                <a16:creationId xmlns:a16="http://schemas.microsoft.com/office/drawing/2014/main" id="{DFF58AED-57BB-C917-1698-64292CD9E1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74916" y="9186541"/>
            <a:ext cx="3432329" cy="1029698"/>
          </a:xfrm>
          <a:prstGeom prst="rect">
            <a:avLst/>
          </a:prstGeom>
        </p:spPr>
      </p:pic>
      <p:pic>
        <p:nvPicPr>
          <p:cNvPr id="3" name="Picture 2">
            <a:extLst>
              <a:ext uri="{FF2B5EF4-FFF2-40B4-BE49-F238E27FC236}">
                <a16:creationId xmlns:a16="http://schemas.microsoft.com/office/drawing/2014/main" id="{CA32791B-2E66-3DFA-1333-49A1428AEC45}"/>
              </a:ext>
            </a:extLst>
          </p:cNvPr>
          <p:cNvPicPr>
            <a:picLocks noChangeAspect="1"/>
          </p:cNvPicPr>
          <p:nvPr/>
        </p:nvPicPr>
        <p:blipFill>
          <a:blip r:embed="rId14"/>
          <a:stretch>
            <a:fillRect/>
          </a:stretch>
        </p:blipFill>
        <p:spPr>
          <a:xfrm>
            <a:off x="1158729" y="2606557"/>
            <a:ext cx="652329" cy="743777"/>
          </a:xfrm>
          <a:prstGeom prst="rect">
            <a:avLst/>
          </a:prstGeom>
        </p:spPr>
      </p:pic>
      <p:sp>
        <p:nvSpPr>
          <p:cNvPr id="7" name="TextBox 10">
            <a:extLst>
              <a:ext uri="{FF2B5EF4-FFF2-40B4-BE49-F238E27FC236}">
                <a16:creationId xmlns:a16="http://schemas.microsoft.com/office/drawing/2014/main" id="{46EA01D3-F15B-A307-3B65-1F88AC5AD113}"/>
              </a:ext>
            </a:extLst>
          </p:cNvPr>
          <p:cNvSpPr txBox="1"/>
          <p:nvPr/>
        </p:nvSpPr>
        <p:spPr>
          <a:xfrm>
            <a:off x="2490290" y="3023517"/>
            <a:ext cx="9887100" cy="462050"/>
          </a:xfrm>
          <a:prstGeom prst="rect">
            <a:avLst/>
          </a:prstGeom>
        </p:spPr>
        <p:txBody>
          <a:bodyPr lIns="0" tIns="0" rIns="0" bIns="0" rtlCol="0" anchor="t">
            <a:spAutoFit/>
          </a:bodyPr>
          <a:lstStyle/>
          <a:p>
            <a:pPr defTabSz="914445">
              <a:lnSpc>
                <a:spcPts val="3612"/>
              </a:lnSpc>
              <a:spcBef>
                <a:spcPct val="0"/>
              </a:spcBef>
              <a:defRPr/>
            </a:pPr>
            <a:endParaRPr lang="en-US" sz="3011" dirty="0">
              <a:solidFill>
                <a:srgbClr val="050A30"/>
              </a:solidFill>
              <a:latin typeface="Agrandir Narrow"/>
            </a:endParaRPr>
          </a:p>
        </p:txBody>
      </p:sp>
      <p:sp>
        <p:nvSpPr>
          <p:cNvPr id="20" name="TextBox 10">
            <a:extLst>
              <a:ext uri="{FF2B5EF4-FFF2-40B4-BE49-F238E27FC236}">
                <a16:creationId xmlns:a16="http://schemas.microsoft.com/office/drawing/2014/main" id="{49CC147D-A0F3-C3F6-36DC-476922467B7E}"/>
              </a:ext>
            </a:extLst>
          </p:cNvPr>
          <p:cNvSpPr txBox="1"/>
          <p:nvPr/>
        </p:nvSpPr>
        <p:spPr>
          <a:xfrm>
            <a:off x="2241299" y="2577209"/>
            <a:ext cx="13695869" cy="923714"/>
          </a:xfrm>
          <a:prstGeom prst="rect">
            <a:avLst/>
          </a:prstGeom>
        </p:spPr>
        <p:txBody>
          <a:bodyPr wrap="square" lIns="0" tIns="0" rIns="0" bIns="0" rtlCol="0" anchor="t">
            <a:spAutoFit/>
          </a:bodyPr>
          <a:lstStyle/>
          <a:p>
            <a:pPr defTabSz="914445">
              <a:lnSpc>
                <a:spcPts val="3612"/>
              </a:lnSpc>
              <a:spcBef>
                <a:spcPct val="0"/>
              </a:spcBef>
              <a:defRPr/>
            </a:pPr>
            <a:r>
              <a:rPr lang="en-US" sz="3011" b="1" dirty="0">
                <a:solidFill>
                  <a:srgbClr val="050A30"/>
                </a:solidFill>
                <a:latin typeface="Agrandir Narrow"/>
              </a:rPr>
              <a:t>Linearly Separable Data: </a:t>
            </a:r>
            <a:r>
              <a:rPr lang="en-US" sz="3011" dirty="0">
                <a:solidFill>
                  <a:srgbClr val="050A30"/>
                </a:solidFill>
                <a:latin typeface="Agrandir Narrow"/>
              </a:rPr>
              <a:t>is any data that can be plotted in a graph and can be separated into classes using a straight line.</a:t>
            </a:r>
          </a:p>
        </p:txBody>
      </p:sp>
      <p:pic>
        <p:nvPicPr>
          <p:cNvPr id="22" name="Picture 21">
            <a:extLst>
              <a:ext uri="{FF2B5EF4-FFF2-40B4-BE49-F238E27FC236}">
                <a16:creationId xmlns:a16="http://schemas.microsoft.com/office/drawing/2014/main" id="{861C4E7F-E92A-E4C3-CB42-C2EE8C4767E2}"/>
              </a:ext>
            </a:extLst>
          </p:cNvPr>
          <p:cNvPicPr>
            <a:picLocks noChangeAspect="1"/>
          </p:cNvPicPr>
          <p:nvPr/>
        </p:nvPicPr>
        <p:blipFill>
          <a:blip r:embed="rId15"/>
          <a:stretch>
            <a:fillRect/>
          </a:stretch>
        </p:blipFill>
        <p:spPr>
          <a:xfrm>
            <a:off x="3850350" y="3733702"/>
            <a:ext cx="10477761" cy="3284813"/>
          </a:xfrm>
          <a:prstGeom prst="rect">
            <a:avLst/>
          </a:prstGeom>
        </p:spPr>
      </p:pic>
      <p:pic>
        <p:nvPicPr>
          <p:cNvPr id="5" name="Picture 4">
            <a:extLst>
              <a:ext uri="{FF2B5EF4-FFF2-40B4-BE49-F238E27FC236}">
                <a16:creationId xmlns:a16="http://schemas.microsoft.com/office/drawing/2014/main" id="{ACCD83BC-E8C2-E301-87B8-2771F10F8326}"/>
              </a:ext>
            </a:extLst>
          </p:cNvPr>
          <p:cNvPicPr>
            <a:picLocks noChangeAspect="1"/>
          </p:cNvPicPr>
          <p:nvPr/>
        </p:nvPicPr>
        <p:blipFill>
          <a:blip r:embed="rId14"/>
          <a:stretch>
            <a:fillRect/>
          </a:stretch>
        </p:blipFill>
        <p:spPr>
          <a:xfrm>
            <a:off x="1117442" y="7562380"/>
            <a:ext cx="652329" cy="743777"/>
          </a:xfrm>
          <a:prstGeom prst="rect">
            <a:avLst/>
          </a:prstGeom>
        </p:spPr>
      </p:pic>
      <p:sp>
        <p:nvSpPr>
          <p:cNvPr id="6" name="TextBox 10">
            <a:extLst>
              <a:ext uri="{FF2B5EF4-FFF2-40B4-BE49-F238E27FC236}">
                <a16:creationId xmlns:a16="http://schemas.microsoft.com/office/drawing/2014/main" id="{9CCA6924-2C0C-E2ED-0299-F9A339B306BD}"/>
              </a:ext>
            </a:extLst>
          </p:cNvPr>
          <p:cNvSpPr txBox="1"/>
          <p:nvPr/>
        </p:nvSpPr>
        <p:spPr>
          <a:xfrm>
            <a:off x="2241298" y="7640863"/>
            <a:ext cx="13695869" cy="923714"/>
          </a:xfrm>
          <a:prstGeom prst="rect">
            <a:avLst/>
          </a:prstGeom>
        </p:spPr>
        <p:txBody>
          <a:bodyPr wrap="square" lIns="0" tIns="0" rIns="0" bIns="0" rtlCol="0" anchor="t">
            <a:spAutoFit/>
          </a:bodyPr>
          <a:lstStyle/>
          <a:p>
            <a:pPr defTabSz="914445">
              <a:lnSpc>
                <a:spcPts val="3612"/>
              </a:lnSpc>
              <a:spcBef>
                <a:spcPct val="0"/>
              </a:spcBef>
              <a:defRPr/>
            </a:pPr>
            <a:r>
              <a:rPr lang="en-US" sz="3011" dirty="0">
                <a:solidFill>
                  <a:srgbClr val="050A30"/>
                </a:solidFill>
                <a:latin typeface="Agrandir Narrow"/>
              </a:rPr>
              <a:t>When the data is not linearly separatable, then </a:t>
            </a:r>
            <a:r>
              <a:rPr lang="en-US" sz="3011" b="1" dirty="0">
                <a:solidFill>
                  <a:srgbClr val="050A30"/>
                </a:solidFill>
                <a:latin typeface="Agrandir Narrow"/>
              </a:rPr>
              <a:t>SVM</a:t>
            </a:r>
            <a:r>
              <a:rPr lang="en-US" sz="3011" dirty="0">
                <a:solidFill>
                  <a:srgbClr val="050A30"/>
                </a:solidFill>
                <a:latin typeface="Agrandir Narrow"/>
              </a:rPr>
              <a:t> needs to convert it to a higher dimensions through a function called </a:t>
            </a:r>
            <a:r>
              <a:rPr lang="en-US" sz="3011" b="1" dirty="0">
                <a:solidFill>
                  <a:srgbClr val="050A30"/>
                </a:solidFill>
                <a:latin typeface="Agrandir Narrow"/>
              </a:rPr>
              <a:t>Kernel.</a:t>
            </a:r>
            <a:endParaRPr lang="en-US" sz="3011" dirty="0">
              <a:solidFill>
                <a:srgbClr val="050A30"/>
              </a:solidFill>
              <a:latin typeface="Agrandir Narrow"/>
            </a:endParaRPr>
          </a:p>
        </p:txBody>
      </p:sp>
      <p:sp>
        <p:nvSpPr>
          <p:cNvPr id="8" name="TextBox 7">
            <a:extLst>
              <a:ext uri="{FF2B5EF4-FFF2-40B4-BE49-F238E27FC236}">
                <a16:creationId xmlns:a16="http://schemas.microsoft.com/office/drawing/2014/main" id="{915728BA-1EF3-4C90-07BD-D78042DDE48D}"/>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4" name="Slide Number Placeholder 3">
            <a:extLst>
              <a:ext uri="{FF2B5EF4-FFF2-40B4-BE49-F238E27FC236}">
                <a16:creationId xmlns:a16="http://schemas.microsoft.com/office/drawing/2014/main" id="{FCF38DBA-47F4-289D-2ADF-1DDC05FB57D9}"/>
              </a:ext>
            </a:extLst>
          </p:cNvPr>
          <p:cNvSpPr>
            <a:spLocks noGrp="1"/>
          </p:cNvSpPr>
          <p:nvPr>
            <p:ph type="sldNum" sz="quarter" idx="12"/>
          </p:nvPr>
        </p:nvSpPr>
        <p:spPr/>
        <p:txBody>
          <a:bodyPr/>
          <a:lstStyle/>
          <a:p>
            <a:fld id="{ED1F9982-018B-45AE-BBE3-570284DE49FB}" type="slidenum">
              <a:rPr lang="en-US" smtClean="0"/>
              <a:t>11</a:t>
            </a:fld>
            <a:endParaRPr lang="en-US"/>
          </a:p>
        </p:txBody>
      </p:sp>
    </p:spTree>
    <p:extLst>
      <p:ext uri="{BB962C8B-B14F-4D97-AF65-F5344CB8AC3E}">
        <p14:creationId xmlns:p14="http://schemas.microsoft.com/office/powerpoint/2010/main" val="14973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376" y="9258302"/>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495415"/>
            <a:ext cx="3432329" cy="10296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2448940"/>
            <a:ext cx="652617" cy="74161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3679724"/>
            <a:ext cx="652617" cy="741611"/>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6844673"/>
            <a:ext cx="652617" cy="741611"/>
          </a:xfrm>
          <a:prstGeom prst="rect">
            <a:avLst/>
          </a:prstGeom>
        </p:spPr>
      </p:pic>
      <p:sp>
        <p:nvSpPr>
          <p:cNvPr id="10" name="TextBox 10"/>
          <p:cNvSpPr txBox="1"/>
          <p:nvPr/>
        </p:nvSpPr>
        <p:spPr>
          <a:xfrm>
            <a:off x="2490288" y="2366811"/>
            <a:ext cx="12573720" cy="923330"/>
          </a:xfrm>
          <a:prstGeom prst="rect">
            <a:avLst/>
          </a:prstGeom>
        </p:spPr>
        <p:txBody>
          <a:bodyPr wrap="square" lIns="0" tIns="0" rIns="0" bIns="0" rtlCol="0" anchor="t">
            <a:spAutoFit/>
          </a:bodyPr>
          <a:lstStyle/>
          <a:p>
            <a:pPr defTabSz="914445">
              <a:lnSpc>
                <a:spcPts val="3612"/>
              </a:lnSpc>
              <a:spcBef>
                <a:spcPct val="0"/>
              </a:spcBef>
              <a:defRPr/>
            </a:pPr>
            <a:r>
              <a:rPr lang="en-US" sz="3000" b="1" dirty="0">
                <a:solidFill>
                  <a:srgbClr val="050A30"/>
                </a:solidFill>
                <a:latin typeface="Agrandir Narrow"/>
              </a:rPr>
              <a:t>Kernel</a:t>
            </a:r>
            <a:r>
              <a:rPr lang="en-US" sz="3000" dirty="0">
                <a:solidFill>
                  <a:srgbClr val="050A30"/>
                </a:solidFill>
                <a:latin typeface="Agrandir Narrow"/>
              </a:rPr>
              <a:t> is a function that maps the data to a higher dimension where the data is separable.</a:t>
            </a:r>
          </a:p>
        </p:txBody>
      </p:sp>
      <p:sp>
        <p:nvSpPr>
          <p:cNvPr id="12" name="TextBox 12"/>
          <p:cNvSpPr txBox="1"/>
          <p:nvPr/>
        </p:nvSpPr>
        <p:spPr>
          <a:xfrm>
            <a:off x="2490288" y="3618335"/>
            <a:ext cx="13130313" cy="923714"/>
          </a:xfrm>
          <a:prstGeom prst="rect">
            <a:avLst/>
          </a:prstGeom>
        </p:spPr>
        <p:txBody>
          <a:bodyPr wrap="square" lIns="0" tIns="0" rIns="0" bIns="0" rtlCol="0" anchor="t">
            <a:spAutoFit/>
          </a:bodyPr>
          <a:lstStyle/>
          <a:p>
            <a:pPr defTabSz="914445">
              <a:lnSpc>
                <a:spcPts val="3612"/>
              </a:lnSpc>
              <a:spcBef>
                <a:spcPct val="0"/>
              </a:spcBef>
              <a:defRPr/>
            </a:pPr>
            <a:r>
              <a:rPr lang="en-US" sz="3011" b="1" dirty="0">
                <a:solidFill>
                  <a:srgbClr val="050A30"/>
                </a:solidFill>
                <a:latin typeface="Agrandir Narrow"/>
              </a:rPr>
              <a:t>Gamma</a:t>
            </a:r>
            <a:r>
              <a:rPr lang="en-US" sz="3011" dirty="0">
                <a:solidFill>
                  <a:srgbClr val="050A30"/>
                </a:solidFill>
                <a:latin typeface="Agrandir Narrow"/>
              </a:rPr>
              <a:t>: This parameter decides how far the influence of a single training example reaches.</a:t>
            </a:r>
          </a:p>
        </p:txBody>
      </p:sp>
      <p:sp>
        <p:nvSpPr>
          <p:cNvPr id="15" name="Rectangle: Rounded Corners 14">
            <a:extLst>
              <a:ext uri="{FF2B5EF4-FFF2-40B4-BE49-F238E27FC236}">
                <a16:creationId xmlns:a16="http://schemas.microsoft.com/office/drawing/2014/main" id="{296F4181-77BE-1FF5-9162-9356E43F8ABD}"/>
              </a:ext>
            </a:extLst>
          </p:cNvPr>
          <p:cNvSpPr/>
          <p:nvPr/>
        </p:nvSpPr>
        <p:spPr>
          <a:xfrm>
            <a:off x="4492629" y="906097"/>
            <a:ext cx="8974029" cy="923330"/>
          </a:xfrm>
          <a:prstGeom prst="roundRect">
            <a:avLst>
              <a:gd name="adj" fmla="val 29889"/>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6717"/>
              </a:lnSpc>
              <a:spcBef>
                <a:spcPct val="0"/>
              </a:spcBef>
              <a:defRPr/>
            </a:pPr>
            <a:r>
              <a:rPr lang="en-US" sz="4800" dirty="0">
                <a:solidFill>
                  <a:srgbClr val="F4F6FC"/>
                </a:solidFill>
                <a:latin typeface="Berlin Sans FB Demi" panose="020E0802020502020306" pitchFamily="34" charset="0"/>
              </a:rPr>
              <a:t>Important Parameters in SVM:</a:t>
            </a:r>
          </a:p>
        </p:txBody>
      </p:sp>
      <p:sp>
        <p:nvSpPr>
          <p:cNvPr id="27" name="TextBox 12">
            <a:extLst>
              <a:ext uri="{FF2B5EF4-FFF2-40B4-BE49-F238E27FC236}">
                <a16:creationId xmlns:a16="http://schemas.microsoft.com/office/drawing/2014/main" id="{0062965F-FBCA-EF24-1D16-29E65FB53A0A}"/>
              </a:ext>
            </a:extLst>
          </p:cNvPr>
          <p:cNvSpPr txBox="1"/>
          <p:nvPr/>
        </p:nvSpPr>
        <p:spPr>
          <a:xfrm>
            <a:off x="2414488" y="6794101"/>
            <a:ext cx="13130312" cy="1385379"/>
          </a:xfrm>
          <a:prstGeom prst="rect">
            <a:avLst/>
          </a:prstGeom>
        </p:spPr>
        <p:txBody>
          <a:bodyPr wrap="square" lIns="0" tIns="0" rIns="0" bIns="0" rtlCol="0" anchor="t">
            <a:spAutoFit/>
          </a:bodyPr>
          <a:lstStyle/>
          <a:p>
            <a:pPr defTabSz="914445">
              <a:lnSpc>
                <a:spcPts val="3612"/>
              </a:lnSpc>
              <a:spcBef>
                <a:spcPct val="0"/>
              </a:spcBef>
              <a:defRPr/>
            </a:pPr>
            <a:r>
              <a:rPr lang="en-US" sz="3011" b="1" dirty="0">
                <a:solidFill>
                  <a:srgbClr val="050A30"/>
                </a:solidFill>
                <a:latin typeface="Agrandir Narrow"/>
              </a:rPr>
              <a:t>C parameter: </a:t>
            </a:r>
            <a:r>
              <a:rPr lang="en-US" sz="3011" dirty="0">
                <a:solidFill>
                  <a:srgbClr val="050A30"/>
                </a:solidFill>
                <a:latin typeface="Agrandir Narrow"/>
              </a:rPr>
              <a:t>This parameter controls the amount of regularization applied to the data. </a:t>
            </a:r>
          </a:p>
          <a:p>
            <a:pPr defTabSz="914445">
              <a:lnSpc>
                <a:spcPts val="3612"/>
              </a:lnSpc>
              <a:spcBef>
                <a:spcPct val="0"/>
              </a:spcBef>
              <a:defRPr/>
            </a:pPr>
            <a:endParaRPr lang="en-US" sz="3011" dirty="0">
              <a:solidFill>
                <a:srgbClr val="050A30"/>
              </a:solidFill>
              <a:latin typeface="Agrandir Narrow"/>
            </a:endParaRPr>
          </a:p>
        </p:txBody>
      </p:sp>
      <p:grpSp>
        <p:nvGrpSpPr>
          <p:cNvPr id="14" name="Group 14">
            <a:extLst>
              <a:ext uri="{FF2B5EF4-FFF2-40B4-BE49-F238E27FC236}">
                <a16:creationId xmlns:a16="http://schemas.microsoft.com/office/drawing/2014/main" id="{E94BEB46-6C8F-41C0-0344-E4BC88F0CA38}"/>
              </a:ext>
            </a:extLst>
          </p:cNvPr>
          <p:cNvGrpSpPr>
            <a:grpSpLocks/>
          </p:cNvGrpSpPr>
          <p:nvPr/>
        </p:nvGrpSpPr>
        <p:grpSpPr bwMode="auto">
          <a:xfrm>
            <a:off x="6601013" y="7244487"/>
            <a:ext cx="4757259" cy="2817175"/>
            <a:chOff x="838200" y="3801688"/>
            <a:chExt cx="5105400" cy="2953571"/>
          </a:xfrm>
        </p:grpSpPr>
        <p:pic>
          <p:nvPicPr>
            <p:cNvPr id="16" name="Picture 5">
              <a:extLst>
                <a:ext uri="{FF2B5EF4-FFF2-40B4-BE49-F238E27FC236}">
                  <a16:creationId xmlns:a16="http://schemas.microsoft.com/office/drawing/2014/main" id="{B879F94B-DA66-D13D-320A-AF708D40A1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4950"/>
            <a:stretch>
              <a:fillRect/>
            </a:stretch>
          </p:blipFill>
          <p:spPr bwMode="auto">
            <a:xfrm>
              <a:off x="838200" y="3801688"/>
              <a:ext cx="5105400" cy="256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a:extLst>
                <a:ext uri="{FF2B5EF4-FFF2-40B4-BE49-F238E27FC236}">
                  <a16:creationId xmlns:a16="http://schemas.microsoft.com/office/drawing/2014/main" id="{BE7A2479-4858-D316-2F1F-A72757BA4283}"/>
                </a:ext>
              </a:extLst>
            </p:cNvPr>
            <p:cNvSpPr/>
            <p:nvPr/>
          </p:nvSpPr>
          <p:spPr>
            <a:xfrm>
              <a:off x="1958009" y="5524500"/>
              <a:ext cx="304800" cy="3810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a:p>
          </p:txBody>
        </p:sp>
        <p:sp>
          <p:nvSpPr>
            <p:cNvPr id="18" name="TextBox 17">
              <a:extLst>
                <a:ext uri="{FF2B5EF4-FFF2-40B4-BE49-F238E27FC236}">
                  <a16:creationId xmlns:a16="http://schemas.microsoft.com/office/drawing/2014/main" id="{27C9A2D7-5115-15C0-5E85-EC58B88392F4}"/>
                </a:ext>
              </a:extLst>
            </p:cNvPr>
            <p:cNvSpPr txBox="1"/>
            <p:nvPr/>
          </p:nvSpPr>
          <p:spPr>
            <a:xfrm>
              <a:off x="1957917" y="6368045"/>
              <a:ext cx="2057401" cy="387214"/>
            </a:xfrm>
            <a:prstGeom prst="rect">
              <a:avLst/>
            </a:prstGeom>
            <a:solidFill>
              <a:schemeClr val="accent1">
                <a:lumMod val="20000"/>
                <a:lumOff val="80000"/>
              </a:schemeClr>
            </a:solidFill>
          </p:spPr>
          <p:txBody>
            <a:bodyPr>
              <a:spAutoFit/>
            </a:bodyPr>
            <a:lstStyle/>
            <a:p>
              <a:pPr>
                <a:defRPr/>
              </a:pPr>
              <a:r>
                <a:rPr lang="en-US" dirty="0">
                  <a:solidFill>
                    <a:schemeClr val="tx1">
                      <a:lumMod val="65000"/>
                      <a:lumOff val="35000"/>
                    </a:schemeClr>
                  </a:solidFill>
                  <a:cs typeface="Dubai" panose="020B0503030403030204" pitchFamily="34" charset="-78"/>
                </a:rPr>
                <a:t>Neglect it as error</a:t>
              </a:r>
            </a:p>
          </p:txBody>
        </p:sp>
        <p:cxnSp>
          <p:nvCxnSpPr>
            <p:cNvPr id="19" name="Straight Arrow Connector 18">
              <a:extLst>
                <a:ext uri="{FF2B5EF4-FFF2-40B4-BE49-F238E27FC236}">
                  <a16:creationId xmlns:a16="http://schemas.microsoft.com/office/drawing/2014/main" id="{FCF290E4-2F3F-CCF2-53DC-CDC91878A412}"/>
                </a:ext>
              </a:extLst>
            </p:cNvPr>
            <p:cNvCxnSpPr>
              <a:stCxn id="17" idx="5"/>
            </p:cNvCxnSpPr>
            <p:nvPr/>
          </p:nvCxnSpPr>
          <p:spPr>
            <a:xfrm>
              <a:off x="2218267" y="5849696"/>
              <a:ext cx="296333" cy="57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0" name="Picture 5">
            <a:extLst>
              <a:ext uri="{FF2B5EF4-FFF2-40B4-BE49-F238E27FC236}">
                <a16:creationId xmlns:a16="http://schemas.microsoft.com/office/drawing/2014/main" id="{B2DE92F8-E5B5-9D35-0140-80D27F30CD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7135" y="4690061"/>
            <a:ext cx="5566859" cy="185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a:extLst>
              <a:ext uri="{FF2B5EF4-FFF2-40B4-BE49-F238E27FC236}">
                <a16:creationId xmlns:a16="http://schemas.microsoft.com/office/drawing/2014/main" id="{CD627BB9-4B4E-DB56-EAAB-8B9B72F307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1482" y="4535921"/>
            <a:ext cx="5566859" cy="185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075CE99-1A0D-24E7-DD22-845057022131}"/>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7" name="Slide Number Placeholder 6">
            <a:extLst>
              <a:ext uri="{FF2B5EF4-FFF2-40B4-BE49-F238E27FC236}">
                <a16:creationId xmlns:a16="http://schemas.microsoft.com/office/drawing/2014/main" id="{D7D8FD58-E2D0-54E9-2CCA-89D374AF1095}"/>
              </a:ext>
            </a:extLst>
          </p:cNvPr>
          <p:cNvSpPr>
            <a:spLocks noGrp="1"/>
          </p:cNvSpPr>
          <p:nvPr>
            <p:ph type="sldNum" sz="quarter" idx="12"/>
          </p:nvPr>
        </p:nvSpPr>
        <p:spPr/>
        <p:txBody>
          <a:bodyPr/>
          <a:lstStyle/>
          <a:p>
            <a:fld id="{ED1F9982-018B-45AE-BBE3-570284DE49FB}" type="slidenum">
              <a:rPr lang="en-US" smtClean="0"/>
              <a:t>12</a:t>
            </a:fld>
            <a:endParaRPr lang="en-US"/>
          </a:p>
        </p:txBody>
      </p:sp>
    </p:spTree>
    <p:extLst>
      <p:ext uri="{BB962C8B-B14F-4D97-AF65-F5344CB8AC3E}">
        <p14:creationId xmlns:p14="http://schemas.microsoft.com/office/powerpoint/2010/main" val="176598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08C78CA3-B0E7-B8CA-60C6-7282363B8C6F}"/>
              </a:ext>
            </a:extLst>
          </p:cNvPr>
          <p:cNvSpPr/>
          <p:nvPr/>
        </p:nvSpPr>
        <p:spPr>
          <a:xfrm>
            <a:off x="6424028" y="1237213"/>
            <a:ext cx="5439944" cy="1029698"/>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7113"/>
              </a:lnSpc>
              <a:spcBef>
                <a:spcPct val="0"/>
              </a:spcBef>
              <a:defRPr/>
            </a:pPr>
            <a:r>
              <a:rPr lang="en-US" sz="4800" dirty="0">
                <a:solidFill>
                  <a:srgbClr val="F6F6F6"/>
                </a:solidFill>
                <a:latin typeface="Berlin Sans FB Demi" panose="020E0802020502020306" pitchFamily="34" charset="0"/>
              </a:rPr>
              <a:t>Pros of SVM: </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877170"/>
            <a:ext cx="1561364" cy="854492"/>
          </a:xfrm>
          <a:prstGeom prst="rect">
            <a:avLst/>
          </a:prstGeom>
        </p:spPr>
      </p:pic>
      <p:sp>
        <p:nvSpPr>
          <p:cNvPr id="13" name="TextBox 13"/>
          <p:cNvSpPr txBox="1"/>
          <p:nvPr/>
        </p:nvSpPr>
        <p:spPr>
          <a:xfrm>
            <a:off x="1364518" y="3739486"/>
            <a:ext cx="14553103" cy="3508653"/>
          </a:xfrm>
          <a:prstGeom prst="rect">
            <a:avLst/>
          </a:prstGeom>
        </p:spPr>
        <p:txBody>
          <a:bodyPr wrap="square" lIns="0" tIns="0" rIns="0" bIns="0" rtlCol="0" anchor="t">
            <a:spAutoFit/>
          </a:bodyPr>
          <a:lstStyle/>
          <a:p>
            <a:pPr marL="683907" lvl="1" indent="-457200" algn="just" defTabSz="914445">
              <a:buFont typeface="Arial" panose="020B0604020202020204" pitchFamily="34" charset="0"/>
              <a:buChar char="•"/>
              <a:defRPr/>
            </a:pPr>
            <a:r>
              <a:rPr lang="en-US" sz="3800" dirty="0">
                <a:solidFill>
                  <a:srgbClr val="213969"/>
                </a:solidFill>
                <a:latin typeface="Agrandir Narrow"/>
              </a:rPr>
              <a:t>They perform very well on a range of datasets.</a:t>
            </a:r>
          </a:p>
          <a:p>
            <a:pPr marL="226707" lvl="1" algn="just" defTabSz="914445">
              <a:defRPr/>
            </a:pPr>
            <a:endParaRPr lang="en-US" sz="3800" dirty="0">
              <a:solidFill>
                <a:srgbClr val="213969"/>
              </a:solidFill>
              <a:latin typeface="Agrandir Narrow"/>
            </a:endParaRPr>
          </a:p>
          <a:p>
            <a:pPr marL="683907" lvl="1" indent="-457200" algn="just" defTabSz="914445">
              <a:buFont typeface="Arial" panose="020B0604020202020204" pitchFamily="34" charset="0"/>
              <a:buChar char="•"/>
              <a:defRPr/>
            </a:pPr>
            <a:r>
              <a:rPr lang="en-US" sz="3800" dirty="0">
                <a:solidFill>
                  <a:srgbClr val="213969"/>
                </a:solidFill>
                <a:latin typeface="Agrandir Narrow"/>
              </a:rPr>
              <a:t>They are versatile: different kernel functions can be specified, or custom kernels can also be defined for specific datatypes.</a:t>
            </a:r>
          </a:p>
          <a:p>
            <a:pPr marL="226707" lvl="1" algn="just" defTabSz="914445">
              <a:defRPr/>
            </a:pPr>
            <a:endParaRPr lang="en-US" sz="3800" dirty="0">
              <a:solidFill>
                <a:srgbClr val="213969"/>
              </a:solidFill>
              <a:latin typeface="Agrandir Narrow"/>
            </a:endParaRPr>
          </a:p>
          <a:p>
            <a:pPr marL="683907" lvl="1" indent="-457200" defTabSz="914445">
              <a:buFont typeface="Arial" panose="020B0604020202020204" pitchFamily="34" charset="0"/>
              <a:buChar char="•"/>
              <a:defRPr/>
            </a:pPr>
            <a:r>
              <a:rPr lang="en-US" sz="3800" dirty="0">
                <a:solidFill>
                  <a:srgbClr val="213969"/>
                </a:solidFill>
                <a:latin typeface="Agrandir Narrow"/>
              </a:rPr>
              <a:t>They work well for both high and low-dimensional data.</a:t>
            </a: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99723" y="759112"/>
            <a:ext cx="2873043" cy="301559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2663" y="9095158"/>
            <a:ext cx="1561364" cy="854492"/>
          </a:xfrm>
          <a:prstGeom prst="rect">
            <a:avLst/>
          </a:prstGeom>
        </p:spPr>
      </p:pic>
      <p:sp>
        <p:nvSpPr>
          <p:cNvPr id="4" name="TextBox 3">
            <a:extLst>
              <a:ext uri="{FF2B5EF4-FFF2-40B4-BE49-F238E27FC236}">
                <a16:creationId xmlns:a16="http://schemas.microsoft.com/office/drawing/2014/main" id="{B3CCDE0B-2D43-33D6-DAED-F76519AA2D69}"/>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9912ABA8-DE3D-EC63-0FEA-30AF3D487AB9}"/>
              </a:ext>
            </a:extLst>
          </p:cNvPr>
          <p:cNvSpPr>
            <a:spLocks noGrp="1"/>
          </p:cNvSpPr>
          <p:nvPr>
            <p:ph type="sldNum" sz="quarter" idx="12"/>
          </p:nvPr>
        </p:nvSpPr>
        <p:spPr/>
        <p:txBody>
          <a:bodyPr/>
          <a:lstStyle/>
          <a:p>
            <a:fld id="{ED1F9982-018B-45AE-BBE3-570284DE49FB}" type="slidenum">
              <a:rPr lang="en-US" smtClean="0"/>
              <a:t>13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08C78CA3-B0E7-B8CA-60C6-7282363B8C6F}"/>
              </a:ext>
            </a:extLst>
          </p:cNvPr>
          <p:cNvSpPr/>
          <p:nvPr/>
        </p:nvSpPr>
        <p:spPr>
          <a:xfrm>
            <a:off x="6424028" y="1005722"/>
            <a:ext cx="5439944" cy="1029698"/>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7113"/>
              </a:lnSpc>
              <a:spcBef>
                <a:spcPct val="0"/>
              </a:spcBef>
              <a:defRPr/>
            </a:pPr>
            <a:r>
              <a:rPr lang="en-US" sz="4800" dirty="0">
                <a:solidFill>
                  <a:srgbClr val="F6F6F6"/>
                </a:solidFill>
                <a:latin typeface="Berlin Sans FB Demi" panose="020E0802020502020306" pitchFamily="34" charset="0"/>
              </a:rPr>
              <a:t>Cons of SVM: </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877170"/>
            <a:ext cx="1561364" cy="854492"/>
          </a:xfrm>
          <a:prstGeom prst="rect">
            <a:avLst/>
          </a:prstGeom>
        </p:spPr>
      </p:pic>
      <p:sp>
        <p:nvSpPr>
          <p:cNvPr id="13" name="TextBox 13"/>
          <p:cNvSpPr txBox="1"/>
          <p:nvPr/>
        </p:nvSpPr>
        <p:spPr>
          <a:xfrm>
            <a:off x="1364518" y="3463351"/>
            <a:ext cx="15103067" cy="4708981"/>
          </a:xfrm>
          <a:prstGeom prst="rect">
            <a:avLst/>
          </a:prstGeom>
        </p:spPr>
        <p:txBody>
          <a:bodyPr wrap="square" lIns="0" tIns="0" rIns="0" bIns="0" rtlCol="0" anchor="t">
            <a:spAutoFit/>
          </a:bodyPr>
          <a:lstStyle/>
          <a:p>
            <a:pPr marL="798207" lvl="1" indent="-571500" algn="just" defTabSz="914445">
              <a:buFont typeface="Arial" panose="020B0604020202020204" pitchFamily="34" charset="0"/>
              <a:buChar char="•"/>
              <a:defRPr/>
            </a:pPr>
            <a:r>
              <a:rPr lang="en-US" sz="3800" dirty="0">
                <a:solidFill>
                  <a:srgbClr val="213969"/>
                </a:solidFill>
                <a:latin typeface="Agrandir Narrow"/>
              </a:rPr>
              <a:t>Efficiency (running time and memory usage) decreases as the size of the training set increases.</a:t>
            </a:r>
          </a:p>
          <a:p>
            <a:pPr marL="226707" lvl="1" algn="just" defTabSz="914445">
              <a:defRPr/>
            </a:pPr>
            <a:endParaRPr lang="en-US" sz="3800" dirty="0">
              <a:solidFill>
                <a:srgbClr val="213969"/>
              </a:solidFill>
              <a:latin typeface="Agrandir Narrow"/>
            </a:endParaRPr>
          </a:p>
          <a:p>
            <a:pPr marL="798207" lvl="1" indent="-571500" algn="just" defTabSz="914445">
              <a:buFont typeface="Arial" panose="020B0604020202020204" pitchFamily="34" charset="0"/>
              <a:buChar char="•"/>
              <a:defRPr/>
            </a:pPr>
            <a:r>
              <a:rPr lang="en-US" sz="3800" dirty="0">
                <a:solidFill>
                  <a:srgbClr val="213969"/>
                </a:solidFill>
                <a:latin typeface="Agrandir Narrow"/>
              </a:rPr>
              <a:t>Needs careful normalization of input data and parameter tuning.</a:t>
            </a:r>
          </a:p>
          <a:p>
            <a:pPr marL="226707" lvl="1" algn="just" defTabSz="914445">
              <a:defRPr/>
            </a:pPr>
            <a:endParaRPr lang="en-US" sz="3800" dirty="0">
              <a:solidFill>
                <a:srgbClr val="213969"/>
              </a:solidFill>
              <a:latin typeface="Agrandir Narrow"/>
            </a:endParaRPr>
          </a:p>
          <a:p>
            <a:pPr marL="798207" lvl="1" indent="-571500" algn="just" defTabSz="914445">
              <a:buFont typeface="Arial" panose="020B0604020202020204" pitchFamily="34" charset="0"/>
              <a:buChar char="•"/>
              <a:defRPr/>
            </a:pPr>
            <a:r>
              <a:rPr lang="en-US" sz="3800" dirty="0">
                <a:solidFill>
                  <a:srgbClr val="213969"/>
                </a:solidFill>
                <a:latin typeface="Agrandir Narrow"/>
              </a:rPr>
              <a:t>Does not provide a direct probability estimator.</a:t>
            </a:r>
          </a:p>
          <a:p>
            <a:pPr marL="226707" lvl="1" algn="just" defTabSz="914445">
              <a:defRPr/>
            </a:pPr>
            <a:endParaRPr lang="en-US" sz="3800" dirty="0">
              <a:solidFill>
                <a:srgbClr val="213969"/>
              </a:solidFill>
              <a:latin typeface="Agrandir Narrow"/>
            </a:endParaRPr>
          </a:p>
          <a:p>
            <a:pPr marL="798207" lvl="1" indent="-571500" algn="just" defTabSz="914445">
              <a:buFont typeface="Arial" panose="020B0604020202020204" pitchFamily="34" charset="0"/>
              <a:buChar char="•"/>
              <a:defRPr/>
            </a:pPr>
            <a:r>
              <a:rPr lang="en-US" sz="3800" dirty="0">
                <a:solidFill>
                  <a:srgbClr val="213969"/>
                </a:solidFill>
                <a:latin typeface="Agrandir Narrow"/>
              </a:rPr>
              <a:t>Difficult to interpret why a prediction was made.</a:t>
            </a: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51479" y="754676"/>
            <a:ext cx="2873043" cy="3015599"/>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2663" y="9095158"/>
            <a:ext cx="1561364" cy="854492"/>
          </a:xfrm>
          <a:prstGeom prst="rect">
            <a:avLst/>
          </a:prstGeom>
        </p:spPr>
      </p:pic>
      <p:sp>
        <p:nvSpPr>
          <p:cNvPr id="4" name="TextBox 3">
            <a:extLst>
              <a:ext uri="{FF2B5EF4-FFF2-40B4-BE49-F238E27FC236}">
                <a16:creationId xmlns:a16="http://schemas.microsoft.com/office/drawing/2014/main" id="{5A069E94-DC09-F685-DBEC-0AA1477F6510}"/>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DD1D9AF5-06A0-E5D1-7DD5-474391E9C5E2}"/>
              </a:ext>
            </a:extLst>
          </p:cNvPr>
          <p:cNvSpPr>
            <a:spLocks noGrp="1"/>
          </p:cNvSpPr>
          <p:nvPr>
            <p:ph type="sldNum" sz="quarter" idx="12"/>
          </p:nvPr>
        </p:nvSpPr>
        <p:spPr/>
        <p:txBody>
          <a:bodyPr/>
          <a:lstStyle/>
          <a:p>
            <a:fld id="{ED1F9982-018B-45AE-BBE3-570284DE49FB}" type="slidenum">
              <a:rPr lang="en-US" smtClean="0"/>
              <a:t>14</a:t>
            </a:fld>
            <a:endParaRPr lang="en-US"/>
          </a:p>
        </p:txBody>
      </p:sp>
    </p:spTree>
    <p:extLst>
      <p:ext uri="{BB962C8B-B14F-4D97-AF65-F5344CB8AC3E}">
        <p14:creationId xmlns:p14="http://schemas.microsoft.com/office/powerpoint/2010/main" val="27420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35235" y="7498080"/>
            <a:ext cx="7315200" cy="278892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8" y="1781920"/>
            <a:ext cx="1561364" cy="85449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3073" y="1843807"/>
            <a:ext cx="423923" cy="423923"/>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2" y="8680580"/>
            <a:ext cx="423923" cy="423923"/>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13921" y="1569959"/>
            <a:ext cx="423923" cy="423923"/>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57694" y="9258302"/>
            <a:ext cx="423923" cy="42392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700592" y="397385"/>
            <a:ext cx="423923" cy="423923"/>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74527" y="604778"/>
            <a:ext cx="423923" cy="42392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55023" y="9863078"/>
            <a:ext cx="423923" cy="423923"/>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45732" y="397385"/>
            <a:ext cx="423923" cy="423923"/>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760442" y="8680580"/>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08084" y="1952402"/>
            <a:ext cx="423923" cy="423923"/>
          </a:xfrm>
          <a:prstGeom prst="rect">
            <a:avLst/>
          </a:prstGeom>
        </p:spPr>
      </p:pic>
      <p:sp>
        <p:nvSpPr>
          <p:cNvPr id="24" name="TextBox 23">
            <a:extLst>
              <a:ext uri="{FF2B5EF4-FFF2-40B4-BE49-F238E27FC236}">
                <a16:creationId xmlns:a16="http://schemas.microsoft.com/office/drawing/2014/main" id="{AF6202D6-1F87-3758-6E5D-B652344A7BFB}"/>
              </a:ext>
            </a:extLst>
          </p:cNvPr>
          <p:cNvSpPr txBox="1"/>
          <p:nvPr/>
        </p:nvSpPr>
        <p:spPr>
          <a:xfrm>
            <a:off x="1676398" y="5269602"/>
            <a:ext cx="13731467" cy="1932517"/>
          </a:xfrm>
          <a:prstGeom prst="rect">
            <a:avLst/>
          </a:prstGeom>
          <a:noFill/>
        </p:spPr>
        <p:txBody>
          <a:bodyPr wrap="square">
            <a:spAutoFit/>
          </a:bodyPr>
          <a:lstStyle/>
          <a:p>
            <a:pPr algn="ctr" defTabSz="914445">
              <a:lnSpc>
                <a:spcPts val="7113"/>
              </a:lnSpc>
              <a:spcBef>
                <a:spcPct val="0"/>
              </a:spcBef>
              <a:defRPr/>
            </a:pPr>
            <a:r>
              <a:rPr lang="en-US" sz="8801" dirty="0">
                <a:solidFill>
                  <a:srgbClr val="D662A6"/>
                </a:solidFill>
                <a:latin typeface="Berlin Sans FB Demi" panose="020E0802020502020306" pitchFamily="34" charset="0"/>
              </a:rPr>
              <a:t> let’s take a Break </a:t>
            </a:r>
          </a:p>
          <a:p>
            <a:pPr algn="ctr" defTabSz="914445">
              <a:lnSpc>
                <a:spcPts val="7113"/>
              </a:lnSpc>
              <a:spcBef>
                <a:spcPct val="0"/>
              </a:spcBef>
              <a:defRPr/>
            </a:pPr>
            <a:r>
              <a:rPr lang="en-US" sz="8801" dirty="0">
                <a:solidFill>
                  <a:srgbClr val="D662A6"/>
                </a:solidFill>
                <a:latin typeface="Berlin Sans FB Demi" panose="020E0802020502020306" pitchFamily="34" charset="0"/>
              </a:rPr>
              <a:t> for 5 minutes</a:t>
            </a:r>
          </a:p>
        </p:txBody>
      </p:sp>
      <p:sp>
        <p:nvSpPr>
          <p:cNvPr id="3" name="TextBox 2">
            <a:extLst>
              <a:ext uri="{FF2B5EF4-FFF2-40B4-BE49-F238E27FC236}">
                <a16:creationId xmlns:a16="http://schemas.microsoft.com/office/drawing/2014/main" id="{4F712E02-9EF7-9270-CF46-27F0D1065BF0}"/>
              </a:ext>
            </a:extLst>
          </p:cNvPr>
          <p:cNvSpPr txBox="1"/>
          <p:nvPr/>
        </p:nvSpPr>
        <p:spPr>
          <a:xfrm>
            <a:off x="1676398" y="3255725"/>
            <a:ext cx="13731467" cy="1022011"/>
          </a:xfrm>
          <a:prstGeom prst="rect">
            <a:avLst/>
          </a:prstGeom>
          <a:noFill/>
        </p:spPr>
        <p:txBody>
          <a:bodyPr wrap="square">
            <a:spAutoFit/>
          </a:bodyPr>
          <a:lstStyle/>
          <a:p>
            <a:pPr algn="ctr" defTabSz="914445">
              <a:lnSpc>
                <a:spcPts val="7113"/>
              </a:lnSpc>
              <a:spcBef>
                <a:spcPct val="0"/>
              </a:spcBef>
              <a:defRPr/>
            </a:pPr>
            <a:r>
              <a:rPr lang="en-US" sz="8801" dirty="0">
                <a:solidFill>
                  <a:srgbClr val="213969"/>
                </a:solidFill>
                <a:latin typeface="Berlin Sans FB Demi" panose="020E0802020502020306" pitchFamily="34" charset="0"/>
              </a:rPr>
              <a:t> Any questions ?</a:t>
            </a:r>
          </a:p>
        </p:txBody>
      </p:sp>
      <p:sp>
        <p:nvSpPr>
          <p:cNvPr id="16" name="TextBox 15">
            <a:extLst>
              <a:ext uri="{FF2B5EF4-FFF2-40B4-BE49-F238E27FC236}">
                <a16:creationId xmlns:a16="http://schemas.microsoft.com/office/drawing/2014/main" id="{EC3156BF-FB6D-4D22-686C-6C360EA47380}"/>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7" name="Slide Number Placeholder 6">
            <a:extLst>
              <a:ext uri="{FF2B5EF4-FFF2-40B4-BE49-F238E27FC236}">
                <a16:creationId xmlns:a16="http://schemas.microsoft.com/office/drawing/2014/main" id="{B15B4FB1-B89B-A5FD-3379-80B02960CD73}"/>
              </a:ext>
            </a:extLst>
          </p:cNvPr>
          <p:cNvSpPr>
            <a:spLocks noGrp="1"/>
          </p:cNvSpPr>
          <p:nvPr>
            <p:ph type="sldNum" sz="quarter" idx="12"/>
          </p:nvPr>
        </p:nvSpPr>
        <p:spPr/>
        <p:txBody>
          <a:bodyPr/>
          <a:lstStyle/>
          <a:p>
            <a:fld id="{ED1F9982-018B-45AE-BBE3-570284DE49FB}" type="slidenum">
              <a:rPr lang="en-US" smtClean="0"/>
              <a:t>15</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4750010" y="1705178"/>
            <a:ext cx="8787977" cy="1007975"/>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6717"/>
              </a:lnSpc>
              <a:spcBef>
                <a:spcPct val="0"/>
              </a:spcBef>
              <a:defRPr/>
            </a:pPr>
            <a:r>
              <a:rPr lang="en-US" sz="6000" dirty="0">
                <a:solidFill>
                  <a:srgbClr val="F4F6FC"/>
                </a:solidFill>
                <a:latin typeface="Berlin Sans FB Demi" panose="020E0802020502020306" pitchFamily="34" charset="0"/>
              </a:rPr>
              <a:t>Model Evaluation </a:t>
            </a:r>
          </a:p>
        </p:txBody>
      </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781920"/>
            <a:ext cx="1561364" cy="854492"/>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87616" y="8980186"/>
            <a:ext cx="3432329" cy="1029698"/>
          </a:xfrm>
          <a:prstGeom prst="rect">
            <a:avLst/>
          </a:prstGeom>
        </p:spPr>
      </p:pic>
      <p:pic>
        <p:nvPicPr>
          <p:cNvPr id="27" name="Picture 2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3924300"/>
            <a:ext cx="850914" cy="850914"/>
          </a:xfrm>
          <a:prstGeom prst="rect">
            <a:avLst/>
          </a:prstGeom>
        </p:spPr>
      </p:pic>
      <p:pic>
        <p:nvPicPr>
          <p:cNvPr id="28" name="Picture 28"/>
          <p:cNvPicPr>
            <a:picLocks noChangeAspect="1"/>
          </p:cNvPicPr>
          <p:nvPr/>
        </p:nvPicPr>
        <p:blipFill>
          <a:blip r:embed="rId8"/>
          <a:srcRect/>
          <a:stretch>
            <a:fillRect/>
          </a:stretch>
        </p:blipFill>
        <p:spPr>
          <a:xfrm>
            <a:off x="16158196" y="492682"/>
            <a:ext cx="2544404" cy="2485034"/>
          </a:xfrm>
          <a:prstGeom prst="rect">
            <a:avLst/>
          </a:prstGeom>
        </p:spPr>
      </p:pic>
      <p:sp>
        <p:nvSpPr>
          <p:cNvPr id="30" name="TextBox 30"/>
          <p:cNvSpPr txBox="1"/>
          <p:nvPr/>
        </p:nvSpPr>
        <p:spPr>
          <a:xfrm>
            <a:off x="1931191" y="4349757"/>
            <a:ext cx="14425616" cy="2667397"/>
          </a:xfrm>
          <a:prstGeom prst="rect">
            <a:avLst/>
          </a:prstGeom>
        </p:spPr>
        <p:txBody>
          <a:bodyPr wrap="square" lIns="0" tIns="0" rIns="0" bIns="0" rtlCol="0" anchor="t">
            <a:spAutoFit/>
          </a:bodyPr>
          <a:lstStyle/>
          <a:p>
            <a:pPr algn="ctr">
              <a:lnSpc>
                <a:spcPts val="5160"/>
              </a:lnSpc>
              <a:spcBef>
                <a:spcPct val="0"/>
              </a:spcBef>
            </a:pPr>
            <a:r>
              <a:rPr lang="en-US" sz="3800" dirty="0">
                <a:latin typeface="Agrandir Narrow"/>
              </a:rPr>
              <a:t>A machine learning (ML) model is validated by evaluating its prediction performance. Ideally, this evaluation should be representative of how the model would perform when deployed in a real-life setting or with unseen data.</a:t>
            </a:r>
          </a:p>
        </p:txBody>
      </p:sp>
      <p:pic>
        <p:nvPicPr>
          <p:cNvPr id="33" name="Picture 3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963402" y="211445"/>
            <a:ext cx="562475" cy="562475"/>
          </a:xfrm>
          <a:prstGeom prst="rect">
            <a:avLst/>
          </a:prstGeom>
        </p:spPr>
      </p:pic>
      <p:sp>
        <p:nvSpPr>
          <p:cNvPr id="2" name="TextBox 1">
            <a:extLst>
              <a:ext uri="{FF2B5EF4-FFF2-40B4-BE49-F238E27FC236}">
                <a16:creationId xmlns:a16="http://schemas.microsoft.com/office/drawing/2014/main" id="{D0AE0E05-7CB2-9058-625C-C48054693F25}"/>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pic>
        <p:nvPicPr>
          <p:cNvPr id="3" name="Picture 10">
            <a:extLst>
              <a:ext uri="{FF2B5EF4-FFF2-40B4-BE49-F238E27FC236}">
                <a16:creationId xmlns:a16="http://schemas.microsoft.com/office/drawing/2014/main" id="{0BB597AB-4051-8EDE-1E98-E278F1DE81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26455" y="6971111"/>
            <a:ext cx="3475784" cy="3298835"/>
          </a:xfrm>
          <a:prstGeom prst="rect">
            <a:avLst/>
          </a:prstGeom>
        </p:spPr>
      </p:pic>
      <p:sp>
        <p:nvSpPr>
          <p:cNvPr id="4" name="Slide Number Placeholder 3">
            <a:extLst>
              <a:ext uri="{FF2B5EF4-FFF2-40B4-BE49-F238E27FC236}">
                <a16:creationId xmlns:a16="http://schemas.microsoft.com/office/drawing/2014/main" id="{48E5AFB2-B514-9FEF-1AE5-3373DAFD9838}"/>
              </a:ext>
            </a:extLst>
          </p:cNvPr>
          <p:cNvSpPr>
            <a:spLocks noGrp="1"/>
          </p:cNvSpPr>
          <p:nvPr>
            <p:ph type="sldNum" sz="quarter" idx="12"/>
          </p:nvPr>
        </p:nvSpPr>
        <p:spPr/>
        <p:txBody>
          <a:bodyPr/>
          <a:lstStyle/>
          <a:p>
            <a:fld id="{ED1F9982-018B-45AE-BBE3-570284DE49FB}"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5053" y="4097133"/>
            <a:ext cx="918339" cy="91833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 name="TextBox 4"/>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5" name="Group 5"/>
          <p:cNvGrpSpPr/>
          <p:nvPr/>
        </p:nvGrpSpPr>
        <p:grpSpPr>
          <a:xfrm>
            <a:off x="3756714" y="4014893"/>
            <a:ext cx="918339" cy="91833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sp>
        <p:sp>
          <p:nvSpPr>
            <p:cNvPr id="7" name="TextBox 7"/>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4" name="Group 14"/>
          <p:cNvGrpSpPr/>
          <p:nvPr/>
        </p:nvGrpSpPr>
        <p:grpSpPr>
          <a:xfrm>
            <a:off x="13670178" y="4054088"/>
            <a:ext cx="918339" cy="91833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6" name="TextBox 16"/>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7" name="Group 17"/>
          <p:cNvGrpSpPr/>
          <p:nvPr/>
        </p:nvGrpSpPr>
        <p:grpSpPr>
          <a:xfrm>
            <a:off x="13571839" y="3971846"/>
            <a:ext cx="918339" cy="91833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75581"/>
            </a:solidFill>
          </p:spPr>
        </p:sp>
        <p:sp>
          <p:nvSpPr>
            <p:cNvPr id="19" name="TextBox 19"/>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pic>
        <p:nvPicPr>
          <p:cNvPr id="28" name="Picture 2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26947" y="751838"/>
            <a:ext cx="2105337" cy="2209800"/>
          </a:xfrm>
          <a:prstGeom prst="rect">
            <a:avLst/>
          </a:prstGeom>
        </p:spPr>
      </p:pic>
      <p:sp>
        <p:nvSpPr>
          <p:cNvPr id="31" name="TextBox 31"/>
          <p:cNvSpPr txBox="1"/>
          <p:nvPr/>
        </p:nvSpPr>
        <p:spPr>
          <a:xfrm>
            <a:off x="2271925" y="5609147"/>
            <a:ext cx="3887915" cy="1282402"/>
          </a:xfrm>
          <a:prstGeom prst="rect">
            <a:avLst/>
          </a:prstGeom>
        </p:spPr>
        <p:txBody>
          <a:bodyPr wrap="square" lIns="0" tIns="0" rIns="0" bIns="0" rtlCol="0" anchor="t">
            <a:spAutoFit/>
          </a:bodyPr>
          <a:lstStyle/>
          <a:p>
            <a:pPr algn="ctr">
              <a:lnSpc>
                <a:spcPts val="5040"/>
              </a:lnSpc>
              <a:spcBef>
                <a:spcPct val="0"/>
              </a:spcBef>
            </a:pPr>
            <a:r>
              <a:rPr lang="en-US" sz="3800" dirty="0">
                <a:latin typeface="Agrandir Narrow"/>
              </a:rPr>
              <a:t>Compare different models</a:t>
            </a:r>
          </a:p>
        </p:txBody>
      </p:sp>
      <p:sp>
        <p:nvSpPr>
          <p:cNvPr id="33" name="TextBox 33"/>
          <p:cNvSpPr txBox="1"/>
          <p:nvPr/>
        </p:nvSpPr>
        <p:spPr>
          <a:xfrm>
            <a:off x="3484584" y="4063287"/>
            <a:ext cx="1032027" cy="741806"/>
          </a:xfrm>
          <a:prstGeom prst="rect">
            <a:avLst/>
          </a:prstGeom>
        </p:spPr>
        <p:txBody>
          <a:bodyPr lIns="0" tIns="0" rIns="0" bIns="0" rtlCol="0" anchor="t">
            <a:spAutoFit/>
          </a:bodyPr>
          <a:lstStyle/>
          <a:p>
            <a:pPr algn="r">
              <a:lnSpc>
                <a:spcPts val="6152"/>
              </a:lnSpc>
              <a:spcBef>
                <a:spcPct val="0"/>
              </a:spcBef>
            </a:pPr>
            <a:r>
              <a:rPr lang="en-US" sz="4394">
                <a:solidFill>
                  <a:srgbClr val="F4F6FC"/>
                </a:solidFill>
                <a:latin typeface="Open Sans Light Bold"/>
              </a:rPr>
              <a:t>01</a:t>
            </a:r>
          </a:p>
        </p:txBody>
      </p:sp>
      <p:sp>
        <p:nvSpPr>
          <p:cNvPr id="35" name="TextBox 35"/>
          <p:cNvSpPr txBox="1"/>
          <p:nvPr/>
        </p:nvSpPr>
        <p:spPr>
          <a:xfrm>
            <a:off x="13358592" y="4020242"/>
            <a:ext cx="973145" cy="741806"/>
          </a:xfrm>
          <a:prstGeom prst="rect">
            <a:avLst/>
          </a:prstGeom>
        </p:spPr>
        <p:txBody>
          <a:bodyPr lIns="0" tIns="0" rIns="0" bIns="0" rtlCol="0" anchor="t">
            <a:spAutoFit/>
          </a:bodyPr>
          <a:lstStyle/>
          <a:p>
            <a:pPr algn="r">
              <a:lnSpc>
                <a:spcPts val="6152"/>
              </a:lnSpc>
              <a:spcBef>
                <a:spcPct val="0"/>
              </a:spcBef>
            </a:pPr>
            <a:r>
              <a:rPr lang="en-US" sz="4394" dirty="0">
                <a:solidFill>
                  <a:srgbClr val="F4F6FC"/>
                </a:solidFill>
                <a:latin typeface="Open Sans Light Bold"/>
              </a:rPr>
              <a:t>03</a:t>
            </a:r>
          </a:p>
        </p:txBody>
      </p:sp>
      <p:sp>
        <p:nvSpPr>
          <p:cNvPr id="40" name="Rectangle: Rounded Corners 39">
            <a:extLst>
              <a:ext uri="{FF2B5EF4-FFF2-40B4-BE49-F238E27FC236}">
                <a16:creationId xmlns:a16="http://schemas.microsoft.com/office/drawing/2014/main" id="{39581849-36CF-43A8-015E-79CED4B0B104}"/>
              </a:ext>
            </a:extLst>
          </p:cNvPr>
          <p:cNvSpPr/>
          <p:nvPr/>
        </p:nvSpPr>
        <p:spPr>
          <a:xfrm>
            <a:off x="3884253" y="759746"/>
            <a:ext cx="10260884" cy="1176476"/>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7113"/>
              </a:lnSpc>
              <a:spcBef>
                <a:spcPct val="0"/>
              </a:spcBef>
              <a:defRPr/>
            </a:pPr>
            <a:r>
              <a:rPr lang="en-US" sz="4800" dirty="0">
                <a:solidFill>
                  <a:srgbClr val="F6F6F6"/>
                </a:solidFill>
                <a:latin typeface="Berlin Sans FB Demi" panose="020E0802020502020306" pitchFamily="34" charset="0"/>
              </a:rPr>
              <a:t>Model evaluation metrics help to</a:t>
            </a:r>
          </a:p>
        </p:txBody>
      </p:sp>
      <p:sp>
        <p:nvSpPr>
          <p:cNvPr id="30" name="TextBox 38">
            <a:extLst>
              <a:ext uri="{FF2B5EF4-FFF2-40B4-BE49-F238E27FC236}">
                <a16:creationId xmlns:a16="http://schemas.microsoft.com/office/drawing/2014/main" id="{56C01BA1-C1F9-F170-2AFE-038E6D308818}"/>
              </a:ext>
            </a:extLst>
          </p:cNvPr>
          <p:cNvSpPr txBox="1"/>
          <p:nvPr/>
        </p:nvSpPr>
        <p:spPr>
          <a:xfrm>
            <a:off x="12056619" y="5616200"/>
            <a:ext cx="4145456" cy="2550698"/>
          </a:xfrm>
          <a:prstGeom prst="rect">
            <a:avLst/>
          </a:prstGeom>
        </p:spPr>
        <p:txBody>
          <a:bodyPr wrap="square" lIns="0" tIns="0" rIns="0" bIns="0" rtlCol="0" anchor="t">
            <a:spAutoFit/>
          </a:bodyPr>
          <a:lstStyle/>
          <a:p>
            <a:pPr algn="ctr">
              <a:lnSpc>
                <a:spcPts val="5040"/>
              </a:lnSpc>
              <a:spcBef>
                <a:spcPct val="0"/>
              </a:spcBef>
            </a:pPr>
            <a:r>
              <a:rPr lang="en-US" sz="3800" dirty="0">
                <a:latin typeface="Agrandir Narrow"/>
              </a:rPr>
              <a:t>Assess the goodness of fit between the model and data</a:t>
            </a:r>
          </a:p>
        </p:txBody>
      </p:sp>
      <p:grpSp>
        <p:nvGrpSpPr>
          <p:cNvPr id="27" name="Group 8">
            <a:extLst>
              <a:ext uri="{FF2B5EF4-FFF2-40B4-BE49-F238E27FC236}">
                <a16:creationId xmlns:a16="http://schemas.microsoft.com/office/drawing/2014/main" id="{3F32883A-604C-45B0-6E66-B4B85F0356C4}"/>
              </a:ext>
            </a:extLst>
          </p:cNvPr>
          <p:cNvGrpSpPr/>
          <p:nvPr/>
        </p:nvGrpSpPr>
        <p:grpSpPr>
          <a:xfrm>
            <a:off x="8653865" y="4019550"/>
            <a:ext cx="918339" cy="918339"/>
            <a:chOff x="0" y="0"/>
            <a:chExt cx="812800" cy="812800"/>
          </a:xfrm>
        </p:grpSpPr>
        <p:sp>
          <p:nvSpPr>
            <p:cNvPr id="29" name="Freeform 9">
              <a:extLst>
                <a:ext uri="{FF2B5EF4-FFF2-40B4-BE49-F238E27FC236}">
                  <a16:creationId xmlns:a16="http://schemas.microsoft.com/office/drawing/2014/main" id="{819F30B9-BCFA-B49F-3B65-128AB51BC57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8" name="TextBox 10">
              <a:extLst>
                <a:ext uri="{FF2B5EF4-FFF2-40B4-BE49-F238E27FC236}">
                  <a16:creationId xmlns:a16="http://schemas.microsoft.com/office/drawing/2014/main" id="{030DC60F-186F-C34E-0F38-D1B267436B3E}"/>
                </a:ext>
              </a:extLst>
            </p:cNvPr>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39" name="Group 11">
            <a:extLst>
              <a:ext uri="{FF2B5EF4-FFF2-40B4-BE49-F238E27FC236}">
                <a16:creationId xmlns:a16="http://schemas.microsoft.com/office/drawing/2014/main" id="{7ED167B1-A746-450D-D217-CBA502A5AEAD}"/>
              </a:ext>
            </a:extLst>
          </p:cNvPr>
          <p:cNvGrpSpPr/>
          <p:nvPr/>
        </p:nvGrpSpPr>
        <p:grpSpPr>
          <a:xfrm>
            <a:off x="8555527" y="3937309"/>
            <a:ext cx="918339" cy="918339"/>
            <a:chOff x="0" y="0"/>
            <a:chExt cx="812800" cy="812800"/>
          </a:xfrm>
        </p:grpSpPr>
        <p:sp>
          <p:nvSpPr>
            <p:cNvPr id="41" name="Freeform 12">
              <a:extLst>
                <a:ext uri="{FF2B5EF4-FFF2-40B4-BE49-F238E27FC236}">
                  <a16:creationId xmlns:a16="http://schemas.microsoft.com/office/drawing/2014/main" id="{236C3F1E-002D-BE51-6A87-39E882B67FB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13969"/>
            </a:solidFill>
          </p:spPr>
        </p:sp>
        <p:sp>
          <p:nvSpPr>
            <p:cNvPr id="42" name="TextBox 13">
              <a:extLst>
                <a:ext uri="{FF2B5EF4-FFF2-40B4-BE49-F238E27FC236}">
                  <a16:creationId xmlns:a16="http://schemas.microsoft.com/office/drawing/2014/main" id="{2C795852-23CA-6579-EB40-77ABE9D65995}"/>
                </a:ext>
              </a:extLst>
            </p:cNvPr>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sp>
        <p:nvSpPr>
          <p:cNvPr id="43" name="TextBox 34">
            <a:extLst>
              <a:ext uri="{FF2B5EF4-FFF2-40B4-BE49-F238E27FC236}">
                <a16:creationId xmlns:a16="http://schemas.microsoft.com/office/drawing/2014/main" id="{4F92FE98-4265-D6E0-D5AC-E7A2B6E9117E}"/>
              </a:ext>
            </a:extLst>
          </p:cNvPr>
          <p:cNvSpPr txBox="1"/>
          <p:nvPr/>
        </p:nvSpPr>
        <p:spPr>
          <a:xfrm>
            <a:off x="8358531" y="3924300"/>
            <a:ext cx="932423" cy="741806"/>
          </a:xfrm>
          <a:prstGeom prst="rect">
            <a:avLst/>
          </a:prstGeom>
        </p:spPr>
        <p:txBody>
          <a:bodyPr lIns="0" tIns="0" rIns="0" bIns="0" rtlCol="0" anchor="t">
            <a:spAutoFit/>
          </a:bodyPr>
          <a:lstStyle/>
          <a:p>
            <a:pPr algn="r">
              <a:lnSpc>
                <a:spcPts val="6152"/>
              </a:lnSpc>
              <a:spcBef>
                <a:spcPct val="0"/>
              </a:spcBef>
            </a:pPr>
            <a:r>
              <a:rPr lang="en-US" sz="4394" dirty="0">
                <a:solidFill>
                  <a:srgbClr val="F4F6FC"/>
                </a:solidFill>
                <a:latin typeface="Open Sans Light Bold"/>
              </a:rPr>
              <a:t>02</a:t>
            </a:r>
          </a:p>
        </p:txBody>
      </p:sp>
      <p:sp>
        <p:nvSpPr>
          <p:cNvPr id="44" name="TextBox 37">
            <a:extLst>
              <a:ext uri="{FF2B5EF4-FFF2-40B4-BE49-F238E27FC236}">
                <a16:creationId xmlns:a16="http://schemas.microsoft.com/office/drawing/2014/main" id="{727A7CE8-8BA5-956C-FA31-020592739510}"/>
              </a:ext>
            </a:extLst>
          </p:cNvPr>
          <p:cNvSpPr txBox="1"/>
          <p:nvPr/>
        </p:nvSpPr>
        <p:spPr>
          <a:xfrm>
            <a:off x="6874537" y="5609147"/>
            <a:ext cx="4280317" cy="2550698"/>
          </a:xfrm>
          <a:prstGeom prst="rect">
            <a:avLst/>
          </a:prstGeom>
        </p:spPr>
        <p:txBody>
          <a:bodyPr wrap="square" lIns="0" tIns="0" rIns="0" bIns="0" rtlCol="0" anchor="t">
            <a:spAutoFit/>
          </a:bodyPr>
          <a:lstStyle/>
          <a:p>
            <a:pPr algn="ctr">
              <a:lnSpc>
                <a:spcPts val="5040"/>
              </a:lnSpc>
              <a:spcBef>
                <a:spcPct val="0"/>
              </a:spcBef>
            </a:pPr>
            <a:r>
              <a:rPr lang="en-US" sz="3800" dirty="0">
                <a:latin typeface="Agrandir Narrow"/>
              </a:rPr>
              <a:t>Estimate the generalization accuracy of a model on future data</a:t>
            </a:r>
          </a:p>
        </p:txBody>
      </p:sp>
      <p:sp>
        <p:nvSpPr>
          <p:cNvPr id="9" name="TextBox 8">
            <a:extLst>
              <a:ext uri="{FF2B5EF4-FFF2-40B4-BE49-F238E27FC236}">
                <a16:creationId xmlns:a16="http://schemas.microsoft.com/office/drawing/2014/main" id="{9485A00D-93C0-AF08-0FE3-81AFB4EF5F5E}"/>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8" name="Slide Number Placeholder 7">
            <a:extLst>
              <a:ext uri="{FF2B5EF4-FFF2-40B4-BE49-F238E27FC236}">
                <a16:creationId xmlns:a16="http://schemas.microsoft.com/office/drawing/2014/main" id="{7E10975B-8FC7-5315-B241-FB482FF4C121}"/>
              </a:ext>
            </a:extLst>
          </p:cNvPr>
          <p:cNvSpPr>
            <a:spLocks noGrp="1"/>
          </p:cNvSpPr>
          <p:nvPr>
            <p:ph type="sldNum" sz="quarter" idx="12"/>
          </p:nvPr>
        </p:nvSpPr>
        <p:spPr/>
        <p:txBody>
          <a:bodyPr/>
          <a:lstStyle/>
          <a:p>
            <a:fld id="{ED1F9982-018B-45AE-BBE3-570284DE49FB}"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2986096" y="2095500"/>
            <a:ext cx="1585116" cy="0"/>
          </a:xfrm>
          <a:prstGeom prst="line">
            <a:avLst/>
          </a:prstGeom>
          <a:ln w="47625" cap="flat">
            <a:solidFill>
              <a:srgbClr val="050A30"/>
            </a:solidFill>
            <a:prstDash val="solid"/>
            <a:headEnd type="none" w="sm" len="sm"/>
            <a:tailEnd type="none" w="sm" len="sm"/>
          </a:ln>
        </p:spPr>
      </p:sp>
      <p:sp>
        <p:nvSpPr>
          <p:cNvPr id="5" name="AutoShape 5"/>
          <p:cNvSpPr/>
          <p:nvPr/>
        </p:nvSpPr>
        <p:spPr>
          <a:xfrm rot="5400000">
            <a:off x="2007393" y="3059907"/>
            <a:ext cx="1928813" cy="0"/>
          </a:xfrm>
          <a:prstGeom prst="line">
            <a:avLst/>
          </a:prstGeom>
          <a:ln w="47625" cap="flat">
            <a:solidFill>
              <a:srgbClr val="050A30"/>
            </a:solidFill>
            <a:prstDash val="solid"/>
            <a:headEnd type="none" w="sm" len="sm"/>
            <a:tailEnd type="triangle" w="lg" len="med"/>
          </a:ln>
        </p:spPr>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44656" y="-307419"/>
            <a:ext cx="1561364" cy="85449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3000" y="190501"/>
            <a:ext cx="3432329" cy="102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06019" y="9193636"/>
            <a:ext cx="3432329" cy="1029698"/>
          </a:xfrm>
          <a:prstGeom prst="rect">
            <a:avLst/>
          </a:prstGeom>
        </p:spPr>
      </p:pic>
      <p:sp>
        <p:nvSpPr>
          <p:cNvPr id="13" name="TextBox 13"/>
          <p:cNvSpPr txBox="1"/>
          <p:nvPr/>
        </p:nvSpPr>
        <p:spPr>
          <a:xfrm>
            <a:off x="530899" y="4971370"/>
            <a:ext cx="4881799" cy="3310522"/>
          </a:xfrm>
          <a:prstGeom prst="rect">
            <a:avLst/>
          </a:prstGeom>
        </p:spPr>
        <p:txBody>
          <a:bodyPr wrap="square" lIns="0" tIns="0" rIns="0" bIns="0" rtlCol="0" anchor="t">
            <a:spAutoFit/>
          </a:bodyPr>
          <a:lstStyle/>
          <a:p>
            <a:pPr algn="ctr">
              <a:lnSpc>
                <a:spcPts val="3701"/>
              </a:lnSpc>
              <a:spcBef>
                <a:spcPct val="0"/>
              </a:spcBef>
            </a:pPr>
            <a:r>
              <a:rPr lang="en-US" sz="2800" dirty="0">
                <a:latin typeface="Agrandir Narrow"/>
              </a:rPr>
              <a:t>The results can be summarized in a matrix called the confusion matrix. For binary classification, the matrix divides the test samples into four categories, depending on their true and predicted labels.</a:t>
            </a:r>
          </a:p>
        </p:txBody>
      </p:sp>
      <p:sp>
        <p:nvSpPr>
          <p:cNvPr id="14" name="TextBox 14"/>
          <p:cNvSpPr txBox="1"/>
          <p:nvPr/>
        </p:nvSpPr>
        <p:spPr>
          <a:xfrm>
            <a:off x="1089554" y="4134168"/>
            <a:ext cx="3764490" cy="633700"/>
          </a:xfrm>
          <a:prstGeom prst="rect">
            <a:avLst/>
          </a:prstGeom>
        </p:spPr>
        <p:txBody>
          <a:bodyPr wrap="square" lIns="0" tIns="0" rIns="0" bIns="0" rtlCol="0" anchor="t">
            <a:spAutoFit/>
          </a:bodyPr>
          <a:lstStyle/>
          <a:p>
            <a:pPr algn="ctr">
              <a:lnSpc>
                <a:spcPts val="5075"/>
              </a:lnSpc>
              <a:spcBef>
                <a:spcPct val="0"/>
              </a:spcBef>
            </a:pPr>
            <a:r>
              <a:rPr lang="en-US" sz="3800" b="1" dirty="0">
                <a:solidFill>
                  <a:srgbClr val="7030A0"/>
                </a:solidFill>
                <a:latin typeface="Agrandir Narrow"/>
              </a:rPr>
              <a:t>Classification</a:t>
            </a:r>
          </a:p>
        </p:txBody>
      </p:sp>
      <mc:AlternateContent xmlns:mc="http://schemas.openxmlformats.org/markup-compatibility/2006" xmlns:a14="http://schemas.microsoft.com/office/drawing/2010/main">
        <mc:Choice Requires="a14">
          <p:sp>
            <p:nvSpPr>
              <p:cNvPr id="15" name="TextBox 15"/>
              <p:cNvSpPr txBox="1"/>
              <p:nvPr/>
            </p:nvSpPr>
            <p:spPr>
              <a:xfrm>
                <a:off x="12845145" y="4966474"/>
                <a:ext cx="4881800" cy="3306226"/>
              </a:xfrm>
              <a:prstGeom prst="rect">
                <a:avLst/>
              </a:prstGeom>
            </p:spPr>
            <p:txBody>
              <a:bodyPr wrap="square" lIns="0" tIns="0" rIns="0" bIns="0" rtlCol="0" anchor="t">
                <a:spAutoFit/>
              </a:bodyPr>
              <a:lstStyle/>
              <a:p>
                <a:pPr algn="ctr">
                  <a:lnSpc>
                    <a:spcPts val="3701"/>
                  </a:lnSpc>
                  <a:spcBef>
                    <a:spcPct val="0"/>
                  </a:spcBef>
                </a:pPr>
                <a:r>
                  <a:rPr lang="en-US" sz="2800" dirty="0">
                    <a:latin typeface="Agrandir Narrow"/>
                  </a:rPr>
                  <a:t>In regression settings, the outcome to predict </a:t>
                </a:r>
                <a14:m>
                  <m:oMath xmlns:m="http://schemas.openxmlformats.org/officeDocument/2006/math">
                    <m:r>
                      <a:rPr lang="en-US" sz="2800" i="1">
                        <a:latin typeface="Cambria Math" panose="02040503050406030204" pitchFamily="18" charset="0"/>
                      </a:rPr>
                      <m:t>𝑦</m:t>
                    </m:r>
                  </m:oMath>
                </a14:m>
                <a:r>
                  <a:rPr lang="en-US" sz="2800" dirty="0">
                    <a:latin typeface="Agrandir Narrow"/>
                  </a:rPr>
                  <a:t> is continuous, for instance, an individual’s age, or glucose level. Corresponding error metrics gauge how far the prediction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 </m:t>
                    </m:r>
                  </m:oMath>
                </a14:m>
                <a:r>
                  <a:rPr lang="en-US" sz="2800" dirty="0">
                    <a:latin typeface="Agrandir Narrow"/>
                  </a:rPr>
                  <a:t>is from the observed </a:t>
                </a:r>
                <a14:m>
                  <m:oMath xmlns:m="http://schemas.openxmlformats.org/officeDocument/2006/math">
                    <m:r>
                      <a:rPr lang="en-US" sz="2800" i="1">
                        <a:latin typeface="Cambria Math" panose="02040503050406030204" pitchFamily="18" charset="0"/>
                      </a:rPr>
                      <m:t>𝑦</m:t>
                    </m:r>
                  </m:oMath>
                </a14:m>
                <a:r>
                  <a:rPr lang="en-US" sz="2800" dirty="0">
                    <a:latin typeface="Agrandir Narrow"/>
                  </a:rPr>
                  <a:t>.</a:t>
                </a:r>
              </a:p>
            </p:txBody>
          </p:sp>
        </mc:Choice>
        <mc:Fallback xmlns="">
          <p:sp>
            <p:nvSpPr>
              <p:cNvPr id="15" name="TextBox 15"/>
              <p:cNvSpPr txBox="1">
                <a:spLocks noRot="1" noChangeAspect="1" noMove="1" noResize="1" noEditPoints="1" noAdjustHandles="1" noChangeArrowheads="1" noChangeShapeType="1" noTextEdit="1"/>
              </p:cNvSpPr>
              <p:nvPr/>
            </p:nvSpPr>
            <p:spPr>
              <a:xfrm>
                <a:off x="12845145" y="4966474"/>
                <a:ext cx="4881800" cy="3306226"/>
              </a:xfrm>
              <a:prstGeom prst="rect">
                <a:avLst/>
              </a:prstGeom>
              <a:blipFill>
                <a:blip r:embed="rId6"/>
                <a:stretch>
                  <a:fillRect l="-3636" t="-2299" r="-5195" b="-5747"/>
                </a:stretch>
              </a:blipFill>
            </p:spPr>
            <p:txBody>
              <a:bodyPr/>
              <a:lstStyle/>
              <a:p>
                <a:r>
                  <a:rPr lang="en-SA">
                    <a:noFill/>
                  </a:rPr>
                  <a:t> </a:t>
                </a:r>
              </a:p>
            </p:txBody>
          </p:sp>
        </mc:Fallback>
      </mc:AlternateContent>
      <p:sp>
        <p:nvSpPr>
          <p:cNvPr id="18" name="Rectangle: Rounded Corners 17">
            <a:extLst>
              <a:ext uri="{FF2B5EF4-FFF2-40B4-BE49-F238E27FC236}">
                <a16:creationId xmlns:a16="http://schemas.microsoft.com/office/drawing/2014/main" id="{EF2E70DE-9128-A4C9-6B7F-BAD66F12AD7F}"/>
              </a:ext>
            </a:extLst>
          </p:cNvPr>
          <p:cNvSpPr/>
          <p:nvPr/>
        </p:nvSpPr>
        <p:spPr>
          <a:xfrm>
            <a:off x="4571212" y="1443926"/>
            <a:ext cx="9145576" cy="1255520"/>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spcBef>
                <a:spcPct val="0"/>
              </a:spcBef>
              <a:defRPr/>
            </a:pPr>
            <a:r>
              <a:rPr lang="en-US" sz="4400" dirty="0">
                <a:solidFill>
                  <a:srgbClr val="F6F6F6"/>
                </a:solidFill>
                <a:latin typeface="Berlin Sans FB Demi" panose="020E0802020502020306" pitchFamily="34" charset="0"/>
              </a:rPr>
              <a:t>Performance metrics of </a:t>
            </a:r>
          </a:p>
          <a:p>
            <a:pPr algn="ctr" defTabSz="914445">
              <a:spcBef>
                <a:spcPct val="0"/>
              </a:spcBef>
              <a:defRPr/>
            </a:pPr>
            <a:r>
              <a:rPr lang="en-US" sz="4400" dirty="0">
                <a:solidFill>
                  <a:srgbClr val="F6F6F6"/>
                </a:solidFill>
                <a:latin typeface="Berlin Sans FB Demi" panose="020E0802020502020306" pitchFamily="34" charset="0"/>
              </a:rPr>
              <a:t>Supervised ML</a:t>
            </a:r>
          </a:p>
        </p:txBody>
      </p:sp>
      <p:sp>
        <p:nvSpPr>
          <p:cNvPr id="2" name="TextBox 1">
            <a:extLst>
              <a:ext uri="{FF2B5EF4-FFF2-40B4-BE49-F238E27FC236}">
                <a16:creationId xmlns:a16="http://schemas.microsoft.com/office/drawing/2014/main" id="{3187B9A9-2110-202D-FA83-E41057938325}"/>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10" name="Slide Number Placeholder 9">
            <a:extLst>
              <a:ext uri="{FF2B5EF4-FFF2-40B4-BE49-F238E27FC236}">
                <a16:creationId xmlns:a16="http://schemas.microsoft.com/office/drawing/2014/main" id="{AFA6A6F9-81F4-77DD-059B-C58A8A1E6A27}"/>
              </a:ext>
            </a:extLst>
          </p:cNvPr>
          <p:cNvSpPr>
            <a:spLocks noGrp="1"/>
          </p:cNvSpPr>
          <p:nvPr>
            <p:ph type="sldNum" sz="quarter" idx="12"/>
          </p:nvPr>
        </p:nvSpPr>
        <p:spPr/>
        <p:txBody>
          <a:bodyPr/>
          <a:lstStyle/>
          <a:p>
            <a:fld id="{ED1F9982-018B-45AE-BBE3-570284DE49FB}" type="slidenum">
              <a:rPr lang="en-US" smtClean="0"/>
              <a:t>18</a:t>
            </a:fld>
            <a:endParaRPr lang="en-US"/>
          </a:p>
        </p:txBody>
      </p:sp>
      <p:sp>
        <p:nvSpPr>
          <p:cNvPr id="11" name="TextBox 14">
            <a:extLst>
              <a:ext uri="{FF2B5EF4-FFF2-40B4-BE49-F238E27FC236}">
                <a16:creationId xmlns:a16="http://schemas.microsoft.com/office/drawing/2014/main" id="{28EDAC16-682F-C3DD-C9C6-CCE9AE529187}"/>
              </a:ext>
            </a:extLst>
          </p:cNvPr>
          <p:cNvSpPr txBox="1"/>
          <p:nvPr/>
        </p:nvSpPr>
        <p:spPr>
          <a:xfrm>
            <a:off x="13433958" y="4024314"/>
            <a:ext cx="3764490" cy="633700"/>
          </a:xfrm>
          <a:prstGeom prst="rect">
            <a:avLst/>
          </a:prstGeom>
        </p:spPr>
        <p:txBody>
          <a:bodyPr wrap="square" lIns="0" tIns="0" rIns="0" bIns="0" rtlCol="0" anchor="t">
            <a:spAutoFit/>
          </a:bodyPr>
          <a:lstStyle/>
          <a:p>
            <a:pPr algn="ctr">
              <a:lnSpc>
                <a:spcPts val="5075"/>
              </a:lnSpc>
              <a:spcBef>
                <a:spcPct val="0"/>
              </a:spcBef>
            </a:pPr>
            <a:r>
              <a:rPr lang="en-US" sz="3800" b="1" dirty="0">
                <a:solidFill>
                  <a:srgbClr val="7030A0"/>
                </a:solidFill>
                <a:latin typeface="Agrandir Narrow"/>
              </a:rPr>
              <a:t>Regression</a:t>
            </a:r>
          </a:p>
        </p:txBody>
      </p:sp>
      <p:sp>
        <p:nvSpPr>
          <p:cNvPr id="12" name="AutoShape 3">
            <a:extLst>
              <a:ext uri="{FF2B5EF4-FFF2-40B4-BE49-F238E27FC236}">
                <a16:creationId xmlns:a16="http://schemas.microsoft.com/office/drawing/2014/main" id="{36CE20DE-C0B9-DF7E-8D8E-CF7B9FAD0E17}"/>
              </a:ext>
            </a:extLst>
          </p:cNvPr>
          <p:cNvSpPr/>
          <p:nvPr/>
        </p:nvSpPr>
        <p:spPr>
          <a:xfrm flipV="1">
            <a:off x="13720200" y="2095500"/>
            <a:ext cx="1585116" cy="0"/>
          </a:xfrm>
          <a:prstGeom prst="line">
            <a:avLst/>
          </a:prstGeom>
          <a:ln w="47625" cap="flat">
            <a:solidFill>
              <a:srgbClr val="050A30"/>
            </a:solidFill>
            <a:prstDash val="solid"/>
            <a:headEnd type="none" w="sm" len="sm"/>
            <a:tailEnd type="none" w="sm" len="sm"/>
          </a:ln>
        </p:spPr>
      </p:sp>
      <p:sp>
        <p:nvSpPr>
          <p:cNvPr id="17" name="AutoShape 5">
            <a:extLst>
              <a:ext uri="{FF2B5EF4-FFF2-40B4-BE49-F238E27FC236}">
                <a16:creationId xmlns:a16="http://schemas.microsoft.com/office/drawing/2014/main" id="{920748BB-27E4-84F6-69CB-1193799F4043}"/>
              </a:ext>
            </a:extLst>
          </p:cNvPr>
          <p:cNvSpPr/>
          <p:nvPr/>
        </p:nvSpPr>
        <p:spPr>
          <a:xfrm rot="5400000">
            <a:off x="14351793" y="3059907"/>
            <a:ext cx="1928813" cy="0"/>
          </a:xfrm>
          <a:prstGeom prst="line">
            <a:avLst/>
          </a:prstGeom>
          <a:ln w="47625" cap="flat">
            <a:solidFill>
              <a:srgbClr val="050A30"/>
            </a:solidFill>
            <a:prstDash val="solid"/>
            <a:headEnd type="none" w="sm" len="sm"/>
            <a:tailEnd type="triangle" w="lg"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29253" b="2882"/>
          <a:stretch/>
        </p:blipFill>
        <p:spPr>
          <a:xfrm>
            <a:off x="8627813" y="0"/>
            <a:ext cx="9448800" cy="10287000"/>
          </a:xfrm>
          <a:prstGeom prst="rect">
            <a:avLst/>
          </a:prstGeom>
        </p:spPr>
      </p:pic>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5564" y="9006493"/>
            <a:ext cx="1048730" cy="106455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9254" y="1798396"/>
            <a:ext cx="3432329" cy="1029698"/>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06200" y="419100"/>
            <a:ext cx="962736" cy="1010505"/>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439400" y="4792322"/>
            <a:ext cx="850914" cy="850914"/>
          </a:xfrm>
          <a:prstGeom prst="rect">
            <a:avLst/>
          </a:prstGeom>
        </p:spPr>
      </p:pic>
      <p:pic>
        <p:nvPicPr>
          <p:cNvPr id="54" name="Picture 5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82914" y="1851790"/>
            <a:ext cx="577049" cy="577049"/>
          </a:xfrm>
          <a:prstGeom prst="rect">
            <a:avLst/>
          </a:prstGeom>
        </p:spPr>
      </p:pic>
      <p:sp>
        <p:nvSpPr>
          <p:cNvPr id="56" name="TextBox 56"/>
          <p:cNvSpPr txBox="1"/>
          <p:nvPr/>
        </p:nvSpPr>
        <p:spPr>
          <a:xfrm>
            <a:off x="2089591" y="5844339"/>
            <a:ext cx="4935788" cy="614464"/>
          </a:xfrm>
          <a:prstGeom prst="rect">
            <a:avLst/>
          </a:prstGeom>
          <a:ln>
            <a:noFill/>
          </a:ln>
        </p:spPr>
        <p:txBody>
          <a:bodyPr lIns="0" tIns="0" rIns="0" bIns="0" rtlCol="0" anchor="ctr">
            <a:spAutoFit/>
          </a:bodyPr>
          <a:lstStyle/>
          <a:p>
            <a:pPr>
              <a:lnSpc>
                <a:spcPts val="4766"/>
              </a:lnSpc>
              <a:spcBef>
                <a:spcPct val="0"/>
              </a:spcBef>
            </a:pPr>
            <a:r>
              <a:rPr lang="en-US" sz="3972" dirty="0">
                <a:solidFill>
                  <a:srgbClr val="213969"/>
                </a:solidFill>
                <a:latin typeface="Agrandir Narrow"/>
              </a:rPr>
              <a:t>Pression </a:t>
            </a:r>
          </a:p>
        </p:txBody>
      </p:sp>
      <p:sp>
        <p:nvSpPr>
          <p:cNvPr id="57" name="TextBox 57"/>
          <p:cNvSpPr txBox="1"/>
          <p:nvPr/>
        </p:nvSpPr>
        <p:spPr>
          <a:xfrm>
            <a:off x="2089591" y="4335246"/>
            <a:ext cx="4935788" cy="614464"/>
          </a:xfrm>
          <a:prstGeom prst="rect">
            <a:avLst/>
          </a:prstGeom>
          <a:ln>
            <a:noFill/>
          </a:ln>
        </p:spPr>
        <p:txBody>
          <a:bodyPr lIns="0" tIns="0" rIns="0" bIns="0" rtlCol="0" anchor="ctr">
            <a:spAutoFit/>
          </a:bodyPr>
          <a:lstStyle/>
          <a:p>
            <a:pPr>
              <a:lnSpc>
                <a:spcPts val="4766"/>
              </a:lnSpc>
              <a:spcBef>
                <a:spcPct val="0"/>
              </a:spcBef>
            </a:pPr>
            <a:r>
              <a:rPr lang="en-US" sz="3972" dirty="0">
                <a:solidFill>
                  <a:srgbClr val="213969"/>
                </a:solidFill>
                <a:latin typeface="Agrandir Narrow"/>
              </a:rPr>
              <a:t>Confusion Matrix</a:t>
            </a:r>
          </a:p>
        </p:txBody>
      </p:sp>
      <p:sp>
        <p:nvSpPr>
          <p:cNvPr id="60" name="TextBox 60"/>
          <p:cNvSpPr txBox="1"/>
          <p:nvPr/>
        </p:nvSpPr>
        <p:spPr>
          <a:xfrm>
            <a:off x="2089591" y="6598368"/>
            <a:ext cx="4935788" cy="614464"/>
          </a:xfrm>
          <a:prstGeom prst="rect">
            <a:avLst/>
          </a:prstGeom>
          <a:ln>
            <a:noFill/>
          </a:ln>
        </p:spPr>
        <p:txBody>
          <a:bodyPr lIns="0" tIns="0" rIns="0" bIns="0" rtlCol="0" anchor="ctr">
            <a:spAutoFit/>
          </a:bodyPr>
          <a:lstStyle/>
          <a:p>
            <a:pPr>
              <a:lnSpc>
                <a:spcPts val="4766"/>
              </a:lnSpc>
              <a:spcBef>
                <a:spcPct val="0"/>
              </a:spcBef>
            </a:pPr>
            <a:r>
              <a:rPr lang="en-US" sz="3972" dirty="0">
                <a:solidFill>
                  <a:srgbClr val="213969"/>
                </a:solidFill>
                <a:latin typeface="Agrandir Narrow"/>
              </a:rPr>
              <a:t>Recall</a:t>
            </a:r>
          </a:p>
        </p:txBody>
      </p:sp>
      <p:sp>
        <p:nvSpPr>
          <p:cNvPr id="61" name="TextBox 61"/>
          <p:cNvSpPr txBox="1"/>
          <p:nvPr/>
        </p:nvSpPr>
        <p:spPr>
          <a:xfrm>
            <a:off x="2089591" y="5089992"/>
            <a:ext cx="4935788" cy="614464"/>
          </a:xfrm>
          <a:prstGeom prst="rect">
            <a:avLst/>
          </a:prstGeom>
          <a:ln>
            <a:noFill/>
          </a:ln>
        </p:spPr>
        <p:txBody>
          <a:bodyPr lIns="0" tIns="0" rIns="0" bIns="0" rtlCol="0" anchor="ctr">
            <a:spAutoFit/>
          </a:bodyPr>
          <a:lstStyle/>
          <a:p>
            <a:pPr>
              <a:lnSpc>
                <a:spcPts val="4766"/>
              </a:lnSpc>
              <a:spcBef>
                <a:spcPct val="0"/>
              </a:spcBef>
            </a:pPr>
            <a:r>
              <a:rPr lang="en-US" sz="3972" dirty="0">
                <a:solidFill>
                  <a:srgbClr val="213969"/>
                </a:solidFill>
                <a:latin typeface="Agrandir Narrow"/>
              </a:rPr>
              <a:t>Accuracy</a:t>
            </a:r>
          </a:p>
        </p:txBody>
      </p:sp>
      <p:sp>
        <p:nvSpPr>
          <p:cNvPr id="62" name="TextBox 62"/>
          <p:cNvSpPr txBox="1"/>
          <p:nvPr/>
        </p:nvSpPr>
        <p:spPr>
          <a:xfrm>
            <a:off x="2089591" y="7352716"/>
            <a:ext cx="4935788" cy="614464"/>
          </a:xfrm>
          <a:prstGeom prst="rect">
            <a:avLst/>
          </a:prstGeom>
          <a:ln>
            <a:noFill/>
          </a:ln>
        </p:spPr>
        <p:txBody>
          <a:bodyPr lIns="0" tIns="0" rIns="0" bIns="0" rtlCol="0" anchor="ctr">
            <a:spAutoFit/>
          </a:bodyPr>
          <a:lstStyle/>
          <a:p>
            <a:pPr>
              <a:lnSpc>
                <a:spcPts val="4766"/>
              </a:lnSpc>
              <a:spcBef>
                <a:spcPct val="0"/>
              </a:spcBef>
            </a:pPr>
            <a:r>
              <a:rPr lang="en-US" sz="3972" dirty="0">
                <a:solidFill>
                  <a:srgbClr val="213969"/>
                </a:solidFill>
                <a:latin typeface="Agrandir Narrow"/>
              </a:rPr>
              <a:t>F1-Score</a:t>
            </a: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1371602" y="1785614"/>
            <a:ext cx="6807791" cy="1055264"/>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3"/>
              </a:lnSpc>
              <a:spcBef>
                <a:spcPct val="0"/>
              </a:spcBef>
            </a:pPr>
            <a:r>
              <a:rPr lang="en-US" sz="4800" dirty="0">
                <a:solidFill>
                  <a:srgbClr val="F4F6FC"/>
                </a:solidFill>
                <a:latin typeface="Berlin Sans FB Demi" panose="020E0802020502020306" pitchFamily="34" charset="0"/>
              </a:rPr>
              <a:t>Classification Matrices</a:t>
            </a:r>
          </a:p>
        </p:txBody>
      </p:sp>
      <p:sp>
        <p:nvSpPr>
          <p:cNvPr id="80" name="Oval 79">
            <a:extLst>
              <a:ext uri="{FF2B5EF4-FFF2-40B4-BE49-F238E27FC236}">
                <a16:creationId xmlns:a16="http://schemas.microsoft.com/office/drawing/2014/main" id="{20B22802-7C8B-8940-13AE-EEF8BE39742D}"/>
              </a:ext>
            </a:extLst>
          </p:cNvPr>
          <p:cNvSpPr/>
          <p:nvPr/>
        </p:nvSpPr>
        <p:spPr>
          <a:xfrm>
            <a:off x="1565320" y="4488754"/>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6BB0060-44EC-7CF6-9F91-8CF040794464}"/>
              </a:ext>
            </a:extLst>
          </p:cNvPr>
          <p:cNvSpPr/>
          <p:nvPr/>
        </p:nvSpPr>
        <p:spPr>
          <a:xfrm>
            <a:off x="1574501" y="5217781"/>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A2C7FC-209B-45FE-1ACE-CB7B32AB4B8C}"/>
              </a:ext>
            </a:extLst>
          </p:cNvPr>
          <p:cNvSpPr/>
          <p:nvPr/>
        </p:nvSpPr>
        <p:spPr>
          <a:xfrm>
            <a:off x="1570501" y="5994155"/>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40DEF9B-79AC-6197-9C6E-D338378C1153}"/>
              </a:ext>
            </a:extLst>
          </p:cNvPr>
          <p:cNvSpPr/>
          <p:nvPr/>
        </p:nvSpPr>
        <p:spPr>
          <a:xfrm>
            <a:off x="1574501" y="6748186"/>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54C457E-FD3C-45B0-BD43-7C1E332B271A}"/>
              </a:ext>
            </a:extLst>
          </p:cNvPr>
          <p:cNvSpPr/>
          <p:nvPr/>
        </p:nvSpPr>
        <p:spPr>
          <a:xfrm>
            <a:off x="1574501" y="7498552"/>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4">
            <a:extLst>
              <a:ext uri="{FF2B5EF4-FFF2-40B4-BE49-F238E27FC236}">
                <a16:creationId xmlns:a16="http://schemas.microsoft.com/office/drawing/2014/main" id="{F3A80001-0597-0313-1B53-6491DAE517D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11601" y="8717969"/>
            <a:ext cx="577049" cy="577049"/>
          </a:xfrm>
          <a:prstGeom prst="rect">
            <a:avLst/>
          </a:prstGeom>
        </p:spPr>
      </p:pic>
      <p:sp>
        <p:nvSpPr>
          <p:cNvPr id="3" name="TextBox 2">
            <a:extLst>
              <a:ext uri="{FF2B5EF4-FFF2-40B4-BE49-F238E27FC236}">
                <a16:creationId xmlns:a16="http://schemas.microsoft.com/office/drawing/2014/main" id="{AC69E520-0F06-CFE5-538A-11D799F214F0}"/>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4" name="Slide Number Placeholder 3">
            <a:extLst>
              <a:ext uri="{FF2B5EF4-FFF2-40B4-BE49-F238E27FC236}">
                <a16:creationId xmlns:a16="http://schemas.microsoft.com/office/drawing/2014/main" id="{E0D1EE0E-5235-AD2D-1FF2-4B39919456D5}"/>
              </a:ext>
            </a:extLst>
          </p:cNvPr>
          <p:cNvSpPr>
            <a:spLocks noGrp="1"/>
          </p:cNvSpPr>
          <p:nvPr>
            <p:ph type="sldNum" sz="quarter" idx="12"/>
          </p:nvPr>
        </p:nvSpPr>
        <p:spPr/>
        <p:txBody>
          <a:bodyPr/>
          <a:lstStyle/>
          <a:p>
            <a:fld id="{ED1F9982-018B-45AE-BBE3-570284DE49FB}"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E9A71D1-E440-4F9A-D788-25789F339107}"/>
              </a:ext>
            </a:extLst>
          </p:cNvPr>
          <p:cNvGrpSpPr/>
          <p:nvPr/>
        </p:nvGrpSpPr>
        <p:grpSpPr>
          <a:xfrm>
            <a:off x="2612617" y="2770741"/>
            <a:ext cx="1016678" cy="1000580"/>
            <a:chOff x="2771566" y="3622420"/>
            <a:chExt cx="1016678" cy="1000579"/>
          </a:xfrm>
        </p:grpSpPr>
        <p:grpSp>
          <p:nvGrpSpPr>
            <p:cNvPr id="2" name="Group 2"/>
            <p:cNvGrpSpPr/>
            <p:nvPr/>
          </p:nvGrpSpPr>
          <p:grpSpPr>
            <a:xfrm>
              <a:off x="2869905" y="3704660"/>
              <a:ext cx="918339" cy="91833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 name="TextBox 4"/>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5" name="Group 5"/>
            <p:cNvGrpSpPr/>
            <p:nvPr/>
          </p:nvGrpSpPr>
          <p:grpSpPr>
            <a:xfrm>
              <a:off x="2771566" y="3622420"/>
              <a:ext cx="918339" cy="91833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txBody>
              <a:bodyPr/>
              <a:lstStyle/>
              <a:p>
                <a:pPr algn="ctr"/>
                <a:r>
                  <a:rPr lang="en-SA" sz="4800" b="1" dirty="0">
                    <a:solidFill>
                      <a:schemeClr val="bg1"/>
                    </a:solidFill>
                  </a:rPr>
                  <a:t>01</a:t>
                </a:r>
              </a:p>
            </p:txBody>
          </p:sp>
          <p:sp>
            <p:nvSpPr>
              <p:cNvPr id="7" name="TextBox 7"/>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grpSp>
        <p:nvGrpSpPr>
          <p:cNvPr id="43" name="Group 42">
            <a:extLst>
              <a:ext uri="{FF2B5EF4-FFF2-40B4-BE49-F238E27FC236}">
                <a16:creationId xmlns:a16="http://schemas.microsoft.com/office/drawing/2014/main" id="{7AEFD50F-59F5-BC21-985C-405456F0DAE0}"/>
              </a:ext>
            </a:extLst>
          </p:cNvPr>
          <p:cNvGrpSpPr/>
          <p:nvPr/>
        </p:nvGrpSpPr>
        <p:grpSpPr>
          <a:xfrm>
            <a:off x="2613322" y="4407109"/>
            <a:ext cx="1016678" cy="1000580"/>
            <a:chOff x="2696431" y="5676838"/>
            <a:chExt cx="1016678" cy="1000579"/>
          </a:xfrm>
        </p:grpSpPr>
        <p:grpSp>
          <p:nvGrpSpPr>
            <p:cNvPr id="8" name="Group 8"/>
            <p:cNvGrpSpPr/>
            <p:nvPr/>
          </p:nvGrpSpPr>
          <p:grpSpPr>
            <a:xfrm>
              <a:off x="2794770" y="5759078"/>
              <a:ext cx="918339" cy="91833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0" name="TextBox 10"/>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1" name="Group 11"/>
            <p:cNvGrpSpPr/>
            <p:nvPr/>
          </p:nvGrpSpPr>
          <p:grpSpPr>
            <a:xfrm>
              <a:off x="2696431" y="5676838"/>
              <a:ext cx="918339" cy="91833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13969"/>
              </a:solidFill>
            </p:spPr>
            <p:txBody>
              <a:bodyPr/>
              <a:lstStyle/>
              <a:p>
                <a:pPr algn="ctr"/>
                <a:r>
                  <a:rPr lang="en-SA" sz="4800" b="1" dirty="0">
                    <a:solidFill>
                      <a:schemeClr val="bg1"/>
                    </a:solidFill>
                  </a:rPr>
                  <a:t>02</a:t>
                </a:r>
              </a:p>
            </p:txBody>
          </p:sp>
          <p:sp>
            <p:nvSpPr>
              <p:cNvPr id="13" name="TextBox 13"/>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grpSp>
        <p:nvGrpSpPr>
          <p:cNvPr id="45" name="Group 44">
            <a:extLst>
              <a:ext uri="{FF2B5EF4-FFF2-40B4-BE49-F238E27FC236}">
                <a16:creationId xmlns:a16="http://schemas.microsoft.com/office/drawing/2014/main" id="{C4F09B6A-A85C-4E15-06F6-D49192B42895}"/>
              </a:ext>
            </a:extLst>
          </p:cNvPr>
          <p:cNvGrpSpPr/>
          <p:nvPr/>
        </p:nvGrpSpPr>
        <p:grpSpPr>
          <a:xfrm>
            <a:off x="2612617" y="6005366"/>
            <a:ext cx="1016678" cy="1000580"/>
            <a:chOff x="10407346" y="3660414"/>
            <a:chExt cx="1016678" cy="1000580"/>
          </a:xfrm>
        </p:grpSpPr>
        <p:grpSp>
          <p:nvGrpSpPr>
            <p:cNvPr id="14" name="Group 14"/>
            <p:cNvGrpSpPr/>
            <p:nvPr/>
          </p:nvGrpSpPr>
          <p:grpSpPr>
            <a:xfrm>
              <a:off x="10505685" y="3742655"/>
              <a:ext cx="918339" cy="91833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6" name="TextBox 16"/>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7" name="Group 17"/>
            <p:cNvGrpSpPr/>
            <p:nvPr/>
          </p:nvGrpSpPr>
          <p:grpSpPr>
            <a:xfrm>
              <a:off x="10407346" y="3660414"/>
              <a:ext cx="918339" cy="91833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75581"/>
              </a:solidFill>
            </p:spPr>
            <p:txBody>
              <a:bodyPr/>
              <a:lstStyle/>
              <a:p>
                <a:r>
                  <a:rPr lang="en-SA" sz="4800" b="1" dirty="0">
                    <a:solidFill>
                      <a:schemeClr val="bg1"/>
                    </a:solidFill>
                  </a:rPr>
                  <a:t>03</a:t>
                </a:r>
                <a:endParaRPr lang="en-SA" sz="1650" b="1" dirty="0">
                  <a:solidFill>
                    <a:schemeClr val="bg1"/>
                  </a:solidFill>
                </a:endParaRPr>
              </a:p>
            </p:txBody>
          </p:sp>
          <p:sp>
            <p:nvSpPr>
              <p:cNvPr id="19" name="TextBox 19"/>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96802" y="-478523"/>
            <a:ext cx="2168999" cy="1187034"/>
          </a:xfrm>
          <a:prstGeom prst="rect">
            <a:avLst/>
          </a:prstGeom>
        </p:spPr>
      </p:pic>
      <p:pic>
        <p:nvPicPr>
          <p:cNvPr id="28" name="Picture 28"/>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50001"/>
          <a:stretch/>
        </p:blipFill>
        <p:spPr>
          <a:xfrm>
            <a:off x="16399052" y="6667501"/>
            <a:ext cx="2025299" cy="4251581"/>
          </a:xfrm>
          <a:prstGeom prst="rect">
            <a:avLst/>
          </a:prstGeom>
        </p:spPr>
      </p:pic>
      <p:sp>
        <p:nvSpPr>
          <p:cNvPr id="31" name="TextBox 31"/>
          <p:cNvSpPr txBox="1"/>
          <p:nvPr/>
        </p:nvSpPr>
        <p:spPr>
          <a:xfrm>
            <a:off x="3990833" y="2852981"/>
            <a:ext cx="6967008" cy="2073645"/>
          </a:xfrm>
          <a:prstGeom prst="rect">
            <a:avLst/>
          </a:prstGeom>
        </p:spPr>
        <p:txBody>
          <a:bodyPr wrap="square" lIns="0" tIns="0" rIns="0" bIns="0" rtlCol="0" anchor="t">
            <a:spAutoFit/>
          </a:bodyPr>
          <a:lstStyle/>
          <a:p>
            <a:pPr>
              <a:spcBef>
                <a:spcPct val="0"/>
              </a:spcBef>
            </a:pPr>
            <a:r>
              <a:rPr lang="en-US" sz="3600" dirty="0">
                <a:solidFill>
                  <a:srgbClr val="000000"/>
                </a:solidFill>
                <a:latin typeface="Agrandir Narrow"/>
              </a:rPr>
              <a:t>ML Algorithms:</a:t>
            </a:r>
          </a:p>
          <a:p>
            <a:pPr>
              <a:spcBef>
                <a:spcPct val="0"/>
              </a:spcBef>
            </a:pPr>
            <a:r>
              <a:rPr lang="en-US" sz="3000" dirty="0">
                <a:solidFill>
                  <a:schemeClr val="bg1">
                    <a:lumMod val="50000"/>
                  </a:schemeClr>
                </a:solidFill>
                <a:latin typeface="Agrandir Narrow"/>
              </a:rPr>
              <a:t>- k-Nearest Neighbor (k-NN)</a:t>
            </a:r>
          </a:p>
          <a:p>
            <a:pPr>
              <a:spcBef>
                <a:spcPct val="0"/>
              </a:spcBef>
            </a:pPr>
            <a:r>
              <a:rPr lang="en-US" sz="3000" dirty="0">
                <a:solidFill>
                  <a:schemeClr val="bg1">
                    <a:lumMod val="50000"/>
                  </a:schemeClr>
                </a:solidFill>
                <a:latin typeface="Agrandir Narrow"/>
              </a:rPr>
              <a:t>- Support Vector Machine (SVM)</a:t>
            </a:r>
          </a:p>
          <a:p>
            <a:pPr>
              <a:lnSpc>
                <a:spcPts val="5040"/>
              </a:lnSpc>
              <a:spcBef>
                <a:spcPct val="0"/>
              </a:spcBef>
            </a:pPr>
            <a:endParaRPr lang="en-US" sz="3000" dirty="0">
              <a:solidFill>
                <a:srgbClr val="000000"/>
              </a:solidFill>
              <a:latin typeface="Agrandir Narrow"/>
            </a:endParaRPr>
          </a:p>
        </p:txBody>
      </p:sp>
      <p:sp>
        <p:nvSpPr>
          <p:cNvPr id="32" name="TextBox 32"/>
          <p:cNvSpPr txBox="1"/>
          <p:nvPr/>
        </p:nvSpPr>
        <p:spPr>
          <a:xfrm>
            <a:off x="3991538" y="4609599"/>
            <a:ext cx="7107602" cy="634854"/>
          </a:xfrm>
          <a:prstGeom prst="rect">
            <a:avLst/>
          </a:prstGeom>
        </p:spPr>
        <p:txBody>
          <a:bodyPr wrap="square" lIns="0" tIns="0" rIns="0" bIns="0" rtlCol="0" anchor="t">
            <a:spAutoFit/>
          </a:bodyPr>
          <a:lstStyle/>
          <a:p>
            <a:pPr>
              <a:lnSpc>
                <a:spcPts val="5040"/>
              </a:lnSpc>
              <a:spcBef>
                <a:spcPct val="0"/>
              </a:spcBef>
            </a:pPr>
            <a:r>
              <a:rPr lang="en-US" sz="4001" dirty="0">
                <a:solidFill>
                  <a:srgbClr val="000000"/>
                </a:solidFill>
                <a:latin typeface="Agrandir Narrow"/>
              </a:rPr>
              <a:t>ML Model Evaluation </a:t>
            </a:r>
            <a:endParaRPr lang="en-US" sz="4200" dirty="0">
              <a:solidFill>
                <a:srgbClr val="000000"/>
              </a:solidFill>
              <a:latin typeface="Agrandir Narrow"/>
            </a:endParaRPr>
          </a:p>
        </p:txBody>
      </p:sp>
      <p:sp>
        <p:nvSpPr>
          <p:cNvPr id="37" name="TextBox 37"/>
          <p:cNvSpPr txBox="1"/>
          <p:nvPr/>
        </p:nvSpPr>
        <p:spPr>
          <a:xfrm>
            <a:off x="3990832" y="6135518"/>
            <a:ext cx="11947637" cy="777264"/>
          </a:xfrm>
          <a:prstGeom prst="rect">
            <a:avLst/>
          </a:prstGeom>
        </p:spPr>
        <p:txBody>
          <a:bodyPr wrap="square" lIns="0" tIns="0" rIns="0" bIns="0" rtlCol="0" anchor="t">
            <a:spAutoFit/>
          </a:bodyPr>
          <a:lstStyle/>
          <a:p>
            <a:pPr>
              <a:spcBef>
                <a:spcPct val="0"/>
              </a:spcBef>
            </a:pPr>
            <a:r>
              <a:rPr lang="en-GB" sz="4001" dirty="0">
                <a:solidFill>
                  <a:srgbClr val="000000"/>
                </a:solidFill>
                <a:latin typeface="Agrandir Narrow"/>
              </a:rPr>
              <a:t>Generalization and the Problem of Bias and Variance</a:t>
            </a:r>
          </a:p>
          <a:p>
            <a:pPr marL="571529" indent="-571529">
              <a:spcBef>
                <a:spcPct val="0"/>
              </a:spcBef>
              <a:buClr>
                <a:srgbClr val="D662A6"/>
              </a:buClr>
              <a:buFont typeface="Wingdings" panose="05000000000000000000" pitchFamily="2" charset="2"/>
              <a:buChar char="§"/>
            </a:pPr>
            <a:endParaRPr lang="en-GB" sz="1050" dirty="0">
              <a:solidFill>
                <a:srgbClr val="000000"/>
              </a:solidFill>
              <a:latin typeface="Agrandir Narrow"/>
            </a:endParaRP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46" y="761746"/>
            <a:ext cx="3432329"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5660496" y="761746"/>
            <a:ext cx="6967008" cy="1093436"/>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spcBef>
                <a:spcPct val="0"/>
              </a:spcBef>
              <a:defRPr/>
            </a:pPr>
            <a:r>
              <a:rPr lang="en-US" sz="6600" dirty="0">
                <a:solidFill>
                  <a:srgbClr val="F4F6FC"/>
                </a:solidFill>
                <a:latin typeface="STHupo" panose="02010800040101010101" pitchFamily="2" charset="-122"/>
                <a:ea typeface="STHupo" panose="02010800040101010101" pitchFamily="2" charset="-122"/>
              </a:rPr>
              <a:t>Agenda</a:t>
            </a:r>
            <a:endParaRPr lang="en-US" sz="5598" dirty="0">
              <a:solidFill>
                <a:srgbClr val="F4F6FC"/>
              </a:solidFill>
              <a:latin typeface="STHupo" panose="02010800040101010101" pitchFamily="2" charset="-122"/>
              <a:ea typeface="STHupo" panose="02010800040101010101" pitchFamily="2" charset="-122"/>
            </a:endParaRPr>
          </a:p>
        </p:txBody>
      </p:sp>
      <p:sp>
        <p:nvSpPr>
          <p:cNvPr id="30" name="Slide Number Placeholder 29">
            <a:extLst>
              <a:ext uri="{FF2B5EF4-FFF2-40B4-BE49-F238E27FC236}">
                <a16:creationId xmlns:a16="http://schemas.microsoft.com/office/drawing/2014/main" id="{D9F666A0-B3EA-2F77-118D-2A42DBCDE851}"/>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41" name="Picture 5">
            <a:extLst>
              <a:ext uri="{FF2B5EF4-FFF2-40B4-BE49-F238E27FC236}">
                <a16:creationId xmlns:a16="http://schemas.microsoft.com/office/drawing/2014/main" id="{825A59CB-527B-129A-9A05-1B49B7EEB53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987" y="7321563"/>
            <a:ext cx="850914" cy="850914"/>
          </a:xfrm>
          <a:prstGeom prst="rect">
            <a:avLst/>
          </a:prstGeom>
        </p:spPr>
      </p:pic>
      <p:pic>
        <p:nvPicPr>
          <p:cNvPr id="42" name="Picture 12">
            <a:extLst>
              <a:ext uri="{FF2B5EF4-FFF2-40B4-BE49-F238E27FC236}">
                <a16:creationId xmlns:a16="http://schemas.microsoft.com/office/drawing/2014/main" id="{3BE59620-3203-08C4-9264-E2D2FD401A5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388274" y="8993703"/>
            <a:ext cx="603264" cy="603264"/>
          </a:xfrm>
          <a:prstGeom prst="rect">
            <a:avLst/>
          </a:prstGeom>
        </p:spPr>
      </p:pic>
      <p:grpSp>
        <p:nvGrpSpPr>
          <p:cNvPr id="44" name="Group 43">
            <a:extLst>
              <a:ext uri="{FF2B5EF4-FFF2-40B4-BE49-F238E27FC236}">
                <a16:creationId xmlns:a16="http://schemas.microsoft.com/office/drawing/2014/main" id="{B18A7693-C15B-688B-403E-D2F2AFDE8FA8}"/>
              </a:ext>
            </a:extLst>
          </p:cNvPr>
          <p:cNvGrpSpPr/>
          <p:nvPr/>
        </p:nvGrpSpPr>
        <p:grpSpPr>
          <a:xfrm>
            <a:off x="2612617" y="7680928"/>
            <a:ext cx="1016678" cy="1000580"/>
            <a:chOff x="10383167" y="5676838"/>
            <a:chExt cx="1016678" cy="1000579"/>
          </a:xfrm>
        </p:grpSpPr>
        <p:grpSp>
          <p:nvGrpSpPr>
            <p:cNvPr id="20" name="Group 8">
              <a:extLst>
                <a:ext uri="{FF2B5EF4-FFF2-40B4-BE49-F238E27FC236}">
                  <a16:creationId xmlns:a16="http://schemas.microsoft.com/office/drawing/2014/main" id="{15CE7261-9176-E28C-0B67-427684394D96}"/>
                </a:ext>
              </a:extLst>
            </p:cNvPr>
            <p:cNvGrpSpPr/>
            <p:nvPr/>
          </p:nvGrpSpPr>
          <p:grpSpPr>
            <a:xfrm>
              <a:off x="10481506" y="5759078"/>
              <a:ext cx="918339" cy="918339"/>
              <a:chOff x="0" y="0"/>
              <a:chExt cx="812800" cy="812800"/>
            </a:xfrm>
          </p:grpSpPr>
          <p:sp>
            <p:nvSpPr>
              <p:cNvPr id="21" name="Freeform 9">
                <a:extLst>
                  <a:ext uri="{FF2B5EF4-FFF2-40B4-BE49-F238E27FC236}">
                    <a16:creationId xmlns:a16="http://schemas.microsoft.com/office/drawing/2014/main" id="{5FC86757-0CA4-4373-92EF-0B0FDE09B3D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2" name="TextBox 10">
                <a:extLst>
                  <a:ext uri="{FF2B5EF4-FFF2-40B4-BE49-F238E27FC236}">
                    <a16:creationId xmlns:a16="http://schemas.microsoft.com/office/drawing/2014/main" id="{63F7B114-7F22-BD0E-F25C-ABB41CC1C8F0}"/>
                  </a:ext>
                </a:extLst>
              </p:cNvPr>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23" name="Group 11">
              <a:extLst>
                <a:ext uri="{FF2B5EF4-FFF2-40B4-BE49-F238E27FC236}">
                  <a16:creationId xmlns:a16="http://schemas.microsoft.com/office/drawing/2014/main" id="{B9A62D49-372B-44C0-71F4-0918049FBCCF}"/>
                </a:ext>
              </a:extLst>
            </p:cNvPr>
            <p:cNvGrpSpPr/>
            <p:nvPr/>
          </p:nvGrpSpPr>
          <p:grpSpPr>
            <a:xfrm>
              <a:off x="10383167" y="5676838"/>
              <a:ext cx="918339" cy="918339"/>
              <a:chOff x="0" y="0"/>
              <a:chExt cx="812800" cy="812800"/>
            </a:xfrm>
            <a:solidFill>
              <a:srgbClr val="7A54A1"/>
            </a:solidFill>
          </p:grpSpPr>
          <p:sp>
            <p:nvSpPr>
              <p:cNvPr id="24" name="Freeform 12">
                <a:extLst>
                  <a:ext uri="{FF2B5EF4-FFF2-40B4-BE49-F238E27FC236}">
                    <a16:creationId xmlns:a16="http://schemas.microsoft.com/office/drawing/2014/main" id="{B39A0A9C-B0B7-0B14-03DF-A82577259A8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5" name="TextBox 13">
                <a:extLst>
                  <a:ext uri="{FF2B5EF4-FFF2-40B4-BE49-F238E27FC236}">
                    <a16:creationId xmlns:a16="http://schemas.microsoft.com/office/drawing/2014/main" id="{C7AC654A-B02E-5B16-6D23-12ED4DD5FB26}"/>
                  </a:ext>
                </a:extLst>
              </p:cNvPr>
              <p:cNvSpPr txBox="1"/>
              <p:nvPr/>
            </p:nvSpPr>
            <p:spPr>
              <a:xfrm>
                <a:off x="0" y="-38100"/>
                <a:ext cx="812800" cy="850900"/>
              </a:xfrm>
              <a:prstGeom prst="rect">
                <a:avLst/>
              </a:prstGeom>
              <a:grpFill/>
            </p:spPr>
            <p:txBody>
              <a:bodyPr lIns="50801" tIns="50801" rIns="50801" bIns="50801" rtlCol="0" anchor="ctr"/>
              <a:lstStyle/>
              <a:p>
                <a:pPr algn="ctr"/>
                <a:r>
                  <a:rPr lang="en-US" sz="4800" b="1" dirty="0">
                    <a:solidFill>
                      <a:schemeClr val="bg1"/>
                    </a:solidFill>
                  </a:rPr>
                  <a:t>04</a:t>
                </a:r>
                <a:endParaRPr sz="4800" b="1" dirty="0">
                  <a:solidFill>
                    <a:schemeClr val="bg1"/>
                  </a:solidFill>
                </a:endParaRPr>
              </a:p>
            </p:txBody>
          </p:sp>
        </p:grpSp>
      </p:grpSp>
      <p:sp>
        <p:nvSpPr>
          <p:cNvPr id="29" name="TextBox 32">
            <a:extLst>
              <a:ext uri="{FF2B5EF4-FFF2-40B4-BE49-F238E27FC236}">
                <a16:creationId xmlns:a16="http://schemas.microsoft.com/office/drawing/2014/main" id="{D24CCCF8-F22B-85A3-228B-1EE6937F8C2C}"/>
              </a:ext>
            </a:extLst>
          </p:cNvPr>
          <p:cNvSpPr txBox="1"/>
          <p:nvPr/>
        </p:nvSpPr>
        <p:spPr>
          <a:xfrm>
            <a:off x="3991538" y="7855082"/>
            <a:ext cx="7286063" cy="642484"/>
          </a:xfrm>
          <a:prstGeom prst="rect">
            <a:avLst/>
          </a:prstGeom>
        </p:spPr>
        <p:txBody>
          <a:bodyPr wrap="square" lIns="0" tIns="0" rIns="0" bIns="0" rtlCol="0" anchor="t">
            <a:spAutoFit/>
          </a:bodyPr>
          <a:lstStyle/>
          <a:p>
            <a:pPr marL="0" algn="l" defTabSz="914400" eaLnBrk="1" latinLnBrk="0" hangingPunct="1">
              <a:lnSpc>
                <a:spcPts val="5040"/>
              </a:lnSpc>
              <a:spcBef>
                <a:spcPct val="0"/>
              </a:spcBef>
            </a:pPr>
            <a:r>
              <a:rPr lang="en-US" sz="4001" dirty="0">
                <a:solidFill>
                  <a:srgbClr val="000000"/>
                </a:solidFill>
                <a:latin typeface="Agrandir Narrow"/>
              </a:rPr>
              <a:t>Data Splitting</a:t>
            </a:r>
            <a:endParaRPr lang="en-US" sz="4200" dirty="0">
              <a:solidFill>
                <a:srgbClr val="000000"/>
              </a:solidFill>
              <a:latin typeface="Agrandir Narrow"/>
            </a:endParaRPr>
          </a:p>
        </p:txBody>
      </p:sp>
    </p:spTree>
    <p:extLst>
      <p:ext uri="{BB962C8B-B14F-4D97-AF65-F5344CB8AC3E}">
        <p14:creationId xmlns:p14="http://schemas.microsoft.com/office/powerpoint/2010/main" val="241138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510766" y="657755"/>
            <a:ext cx="9266471"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Confusion Matrix</a:t>
            </a:r>
          </a:p>
        </p:txBody>
      </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8759" y="955300"/>
            <a:ext cx="1561364" cy="854492"/>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420" y="1038135"/>
            <a:ext cx="850914" cy="850914"/>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45823" y="8168858"/>
            <a:ext cx="1585055" cy="1832435"/>
          </a:xfrm>
          <a:prstGeom prst="rect">
            <a:avLst/>
          </a:prstGeom>
        </p:spPr>
      </p:pic>
      <p:sp>
        <p:nvSpPr>
          <p:cNvPr id="20" name="TextBox 20"/>
          <p:cNvSpPr txBox="1"/>
          <p:nvPr/>
        </p:nvSpPr>
        <p:spPr>
          <a:xfrm>
            <a:off x="990600" y="2464995"/>
            <a:ext cx="17297400" cy="893193"/>
          </a:xfrm>
          <a:prstGeom prst="rect">
            <a:avLst/>
          </a:prstGeom>
        </p:spPr>
        <p:txBody>
          <a:bodyPr wrap="square" lIns="0" tIns="0" rIns="0" bIns="0" rtlCol="0" anchor="t">
            <a:spAutoFit/>
          </a:bodyPr>
          <a:lstStyle/>
          <a:p>
            <a:pPr>
              <a:lnSpc>
                <a:spcPts val="3470"/>
              </a:lnSpc>
              <a:spcBef>
                <a:spcPct val="0"/>
              </a:spcBef>
            </a:pPr>
            <a:r>
              <a:rPr lang="en-US" sz="2800" b="1" dirty="0">
                <a:latin typeface="Agrandir Narrow"/>
              </a:rPr>
              <a:t>The confusion matrix (or confusion table)</a:t>
            </a:r>
            <a:r>
              <a:rPr lang="en-US" sz="2800" dirty="0">
                <a:latin typeface="Agrandir Narrow"/>
              </a:rPr>
              <a:t> shows a more detailed breakdown of correct and incorrect</a:t>
            </a:r>
          </a:p>
          <a:p>
            <a:pPr>
              <a:lnSpc>
                <a:spcPts val="3470"/>
              </a:lnSpc>
              <a:spcBef>
                <a:spcPct val="0"/>
              </a:spcBef>
            </a:pPr>
            <a:r>
              <a:rPr lang="en-US" sz="2800" dirty="0">
                <a:latin typeface="Agrandir Narrow"/>
              </a:rPr>
              <a:t>classifications for each class</a:t>
            </a:r>
          </a:p>
        </p:txBody>
      </p:sp>
      <p:sp>
        <p:nvSpPr>
          <p:cNvPr id="21" name="TextBox 21"/>
          <p:cNvSpPr txBox="1"/>
          <p:nvPr/>
        </p:nvSpPr>
        <p:spPr>
          <a:xfrm>
            <a:off x="908759" y="4282798"/>
            <a:ext cx="8307002" cy="5063502"/>
          </a:xfrm>
          <a:prstGeom prst="rect">
            <a:avLst/>
          </a:prstGeom>
        </p:spPr>
        <p:txBody>
          <a:bodyPr wrap="square" lIns="0" tIns="0" rIns="0" bIns="0" rtlCol="0" anchor="t">
            <a:spAutoFit/>
          </a:bodyPr>
          <a:lstStyle/>
          <a:p>
            <a:pPr marL="457200" indent="-457200">
              <a:lnSpc>
                <a:spcPts val="3566"/>
              </a:lnSpc>
              <a:spcBef>
                <a:spcPct val="0"/>
              </a:spcBef>
              <a:buFont typeface="Arial" panose="020B0604020202020204" pitchFamily="34" charset="0"/>
              <a:buChar char="•"/>
            </a:pPr>
            <a:r>
              <a:rPr lang="en-US" sz="2800" b="1" dirty="0">
                <a:solidFill>
                  <a:srgbClr val="213969"/>
                </a:solidFill>
                <a:latin typeface="Agrandir Narrow"/>
              </a:rPr>
              <a:t>True Positives (TP): </a:t>
            </a:r>
            <a:r>
              <a:rPr lang="en-US" sz="2800" dirty="0">
                <a:solidFill>
                  <a:srgbClr val="213969"/>
                </a:solidFill>
                <a:latin typeface="Agrandir Narrow"/>
              </a:rPr>
              <a:t>samples for which the true and predicted labels are both 1. </a:t>
            </a:r>
          </a:p>
          <a:p>
            <a:pPr marL="457200" indent="-457200">
              <a:lnSpc>
                <a:spcPts val="3566"/>
              </a:lnSpc>
              <a:spcBef>
                <a:spcPct val="0"/>
              </a:spcBef>
              <a:buFont typeface="Arial" panose="020B0604020202020204" pitchFamily="34" charset="0"/>
              <a:buChar char="•"/>
            </a:pPr>
            <a:endParaRPr lang="en-US" sz="2800" dirty="0">
              <a:solidFill>
                <a:srgbClr val="213969"/>
              </a:solidFill>
              <a:latin typeface="Agrandir Narrow"/>
            </a:endParaRPr>
          </a:p>
          <a:p>
            <a:pPr marL="457200" indent="-457200">
              <a:lnSpc>
                <a:spcPts val="3566"/>
              </a:lnSpc>
              <a:spcBef>
                <a:spcPct val="0"/>
              </a:spcBef>
              <a:buFont typeface="Arial" panose="020B0604020202020204" pitchFamily="34" charset="0"/>
              <a:buChar char="•"/>
            </a:pPr>
            <a:r>
              <a:rPr lang="en-US" sz="2800" b="1" dirty="0">
                <a:solidFill>
                  <a:srgbClr val="213969"/>
                </a:solidFill>
                <a:latin typeface="Agrandir Narrow"/>
              </a:rPr>
              <a:t>True Negatives (TN): </a:t>
            </a:r>
            <a:r>
              <a:rPr lang="en-US" sz="2800" dirty="0">
                <a:solidFill>
                  <a:srgbClr val="213969"/>
                </a:solidFill>
                <a:latin typeface="Agrandir Narrow"/>
              </a:rPr>
              <a:t>samples for which the true and predicted labels are both 0. </a:t>
            </a:r>
          </a:p>
          <a:p>
            <a:pPr marL="457200" indent="-457200">
              <a:lnSpc>
                <a:spcPts val="3566"/>
              </a:lnSpc>
              <a:spcBef>
                <a:spcPct val="0"/>
              </a:spcBef>
              <a:buFont typeface="Arial" panose="020B0604020202020204" pitchFamily="34" charset="0"/>
              <a:buChar char="•"/>
            </a:pPr>
            <a:endParaRPr lang="en-US" sz="2800" dirty="0">
              <a:solidFill>
                <a:srgbClr val="213969"/>
              </a:solidFill>
              <a:latin typeface="Agrandir Narrow"/>
            </a:endParaRPr>
          </a:p>
          <a:p>
            <a:pPr marL="457200" indent="-457200">
              <a:lnSpc>
                <a:spcPts val="3566"/>
              </a:lnSpc>
              <a:spcBef>
                <a:spcPct val="0"/>
              </a:spcBef>
              <a:buFont typeface="Arial" panose="020B0604020202020204" pitchFamily="34" charset="0"/>
              <a:buChar char="•"/>
            </a:pPr>
            <a:r>
              <a:rPr lang="en-US" sz="2800" b="1" dirty="0">
                <a:solidFill>
                  <a:srgbClr val="213969"/>
                </a:solidFill>
                <a:latin typeface="Agrandir Narrow"/>
              </a:rPr>
              <a:t>False Positives (FP): </a:t>
            </a:r>
            <a:r>
              <a:rPr lang="en-US" sz="2800" dirty="0">
                <a:solidFill>
                  <a:srgbClr val="213969"/>
                </a:solidFill>
                <a:latin typeface="Agrandir Narrow"/>
              </a:rPr>
              <a:t>samples for which the true label is 0 and the predicted label is 1. </a:t>
            </a:r>
          </a:p>
          <a:p>
            <a:pPr marL="457200" indent="-457200">
              <a:lnSpc>
                <a:spcPts val="3566"/>
              </a:lnSpc>
              <a:spcBef>
                <a:spcPct val="0"/>
              </a:spcBef>
              <a:buFont typeface="Arial" panose="020B0604020202020204" pitchFamily="34" charset="0"/>
              <a:buChar char="•"/>
            </a:pPr>
            <a:endParaRPr lang="en-US" sz="2800" dirty="0">
              <a:solidFill>
                <a:srgbClr val="213969"/>
              </a:solidFill>
              <a:latin typeface="Agrandir Narrow"/>
            </a:endParaRPr>
          </a:p>
          <a:p>
            <a:pPr marL="457200" indent="-457200">
              <a:lnSpc>
                <a:spcPts val="3566"/>
              </a:lnSpc>
              <a:spcBef>
                <a:spcPct val="0"/>
              </a:spcBef>
              <a:buFont typeface="Arial" panose="020B0604020202020204" pitchFamily="34" charset="0"/>
              <a:buChar char="•"/>
            </a:pPr>
            <a:r>
              <a:rPr lang="en-US" sz="2800" b="1" dirty="0">
                <a:solidFill>
                  <a:srgbClr val="213969"/>
                </a:solidFill>
                <a:latin typeface="Agrandir Narrow"/>
              </a:rPr>
              <a:t>False Negatives (FN): </a:t>
            </a:r>
            <a:r>
              <a:rPr lang="en-US" sz="2800" dirty="0">
                <a:solidFill>
                  <a:srgbClr val="213969"/>
                </a:solidFill>
                <a:latin typeface="Agrandir Narrow"/>
              </a:rPr>
              <a:t>samples for which the true label is 1 and the predicted label is 0. </a:t>
            </a:r>
          </a:p>
        </p:txBody>
      </p:sp>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3334" y="1585832"/>
            <a:ext cx="423923" cy="423923"/>
          </a:xfrm>
          <a:prstGeom prst="rect">
            <a:avLst/>
          </a:prstGeom>
        </p:spPr>
      </p:pic>
      <p:pic>
        <p:nvPicPr>
          <p:cNvPr id="22" name="Picture 21">
            <a:extLst>
              <a:ext uri="{FF2B5EF4-FFF2-40B4-BE49-F238E27FC236}">
                <a16:creationId xmlns:a16="http://schemas.microsoft.com/office/drawing/2014/main" id="{19D9E884-5522-B046-B19E-E241ABFE4DBE}"/>
              </a:ext>
            </a:extLst>
          </p:cNvPr>
          <p:cNvPicPr>
            <a:picLocks noChangeAspect="1"/>
          </p:cNvPicPr>
          <p:nvPr/>
        </p:nvPicPr>
        <p:blipFill rotWithShape="1">
          <a:blip r:embed="rId8"/>
          <a:srcRect l="11489" r="9462"/>
          <a:stretch/>
        </p:blipFill>
        <p:spPr>
          <a:xfrm>
            <a:off x="9538147" y="4451157"/>
            <a:ext cx="6685289" cy="4728513"/>
          </a:xfrm>
          <a:prstGeom prst="rect">
            <a:avLst/>
          </a:prstGeom>
          <a:ln>
            <a:noFill/>
          </a:ln>
          <a:effectLst>
            <a:softEdge rad="112500"/>
          </a:effectLst>
        </p:spPr>
      </p:pic>
      <p:sp>
        <p:nvSpPr>
          <p:cNvPr id="2" name="TextBox 1">
            <a:extLst>
              <a:ext uri="{FF2B5EF4-FFF2-40B4-BE49-F238E27FC236}">
                <a16:creationId xmlns:a16="http://schemas.microsoft.com/office/drawing/2014/main" id="{A2A946F3-1097-E2EA-977E-C248904DCCE2}"/>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3" name="Slide Number Placeholder 2">
            <a:extLst>
              <a:ext uri="{FF2B5EF4-FFF2-40B4-BE49-F238E27FC236}">
                <a16:creationId xmlns:a16="http://schemas.microsoft.com/office/drawing/2014/main" id="{A8FCC6BA-6177-6219-BF8D-C6F2716E1746}"/>
              </a:ext>
            </a:extLst>
          </p:cNvPr>
          <p:cNvSpPr>
            <a:spLocks noGrp="1"/>
          </p:cNvSpPr>
          <p:nvPr>
            <p:ph type="sldNum" sz="quarter" idx="12"/>
          </p:nvPr>
        </p:nvSpPr>
        <p:spPr/>
        <p:txBody>
          <a:bodyPr/>
          <a:lstStyle/>
          <a:p>
            <a:fld id="{ED1F9982-018B-45AE-BBE3-570284DE49FB}"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510763" y="1450294"/>
            <a:ext cx="9266471"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Accuracy</a:t>
            </a:r>
            <a:endParaRPr lang="en-US" sz="4400" dirty="0">
              <a:solidFill>
                <a:srgbClr val="F4F6FC"/>
              </a:solidFill>
              <a:latin typeface="Berlin Sans FB Demi" panose="020E0802020502020306" pitchFamily="34" charset="0"/>
            </a:endParaRPr>
          </a:p>
        </p:txBody>
      </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8759" y="955300"/>
            <a:ext cx="1561364" cy="854492"/>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420" y="1038135"/>
            <a:ext cx="850914" cy="850914"/>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45823" y="8168858"/>
            <a:ext cx="1585055" cy="1832435"/>
          </a:xfrm>
          <a:prstGeom prst="rect">
            <a:avLst/>
          </a:prstGeom>
        </p:spPr>
      </p:pic>
      <p:sp>
        <p:nvSpPr>
          <p:cNvPr id="20" name="TextBox 20"/>
          <p:cNvSpPr txBox="1"/>
          <p:nvPr/>
        </p:nvSpPr>
        <p:spPr>
          <a:xfrm>
            <a:off x="1139808" y="4070918"/>
            <a:ext cx="16008377" cy="897682"/>
          </a:xfrm>
          <a:prstGeom prst="rect">
            <a:avLst/>
          </a:prstGeom>
        </p:spPr>
        <p:txBody>
          <a:bodyPr wrap="square" lIns="0" tIns="0" rIns="0" bIns="0" rtlCol="0" anchor="t">
            <a:spAutoFit/>
          </a:bodyPr>
          <a:lstStyle/>
          <a:p>
            <a:pPr>
              <a:lnSpc>
                <a:spcPts val="3470"/>
              </a:lnSpc>
              <a:spcBef>
                <a:spcPct val="0"/>
              </a:spcBef>
            </a:pPr>
            <a:r>
              <a:rPr lang="en-US" sz="2800" b="1" dirty="0">
                <a:latin typeface="Agrandir Narrow"/>
              </a:rPr>
              <a:t>Accuracy </a:t>
            </a:r>
            <a:r>
              <a:rPr lang="en-US" sz="2800" dirty="0">
                <a:latin typeface="Agrandir Narrow"/>
              </a:rPr>
              <a:t>is a common evaluation metric for classification problems. It’s the number of correct predictions made as a ratio to all predictions made. </a:t>
            </a:r>
          </a:p>
        </p:txBody>
      </p:sp>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3334" y="1585832"/>
            <a:ext cx="423923" cy="423923"/>
          </a:xfrm>
          <a:prstGeom prst="rect">
            <a:avLst/>
          </a:prstGeom>
        </p:spPr>
      </p:pic>
      <p:pic>
        <p:nvPicPr>
          <p:cNvPr id="1026" name="Picture 2" descr="Decoding the Confusion Matrix - KeyToDataScience">
            <a:extLst>
              <a:ext uri="{FF2B5EF4-FFF2-40B4-BE49-F238E27FC236}">
                <a16:creationId xmlns:a16="http://schemas.microsoft.com/office/drawing/2014/main" id="{DE7628F0-5FFA-6B61-E3A7-A2B28D0253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285" y="5521378"/>
            <a:ext cx="7591425" cy="1533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845CE8-D50D-CAC1-3562-27B6F2B49886}"/>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3" name="Slide Number Placeholder 2">
            <a:extLst>
              <a:ext uri="{FF2B5EF4-FFF2-40B4-BE49-F238E27FC236}">
                <a16:creationId xmlns:a16="http://schemas.microsoft.com/office/drawing/2014/main" id="{5C5852D9-B7EE-3B7C-93DC-B7CBFC686876}"/>
              </a:ext>
            </a:extLst>
          </p:cNvPr>
          <p:cNvSpPr>
            <a:spLocks noGrp="1"/>
          </p:cNvSpPr>
          <p:nvPr>
            <p:ph type="sldNum" sz="quarter" idx="12"/>
          </p:nvPr>
        </p:nvSpPr>
        <p:spPr/>
        <p:txBody>
          <a:bodyPr/>
          <a:lstStyle/>
          <a:p>
            <a:fld id="{ED1F9982-018B-45AE-BBE3-570284DE49FB}" type="slidenum">
              <a:rPr lang="en-US" smtClean="0"/>
              <a:t>21</a:t>
            </a:fld>
            <a:endParaRPr lang="en-US"/>
          </a:p>
        </p:txBody>
      </p:sp>
    </p:spTree>
    <p:extLst>
      <p:ext uri="{BB962C8B-B14F-4D97-AF65-F5344CB8AC3E}">
        <p14:creationId xmlns:p14="http://schemas.microsoft.com/office/powerpoint/2010/main" val="2754479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92669" y="9029702"/>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6"/>
            <a:ext cx="3432329" cy="102969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41618" y="1547277"/>
            <a:ext cx="2518038" cy="2499153"/>
          </a:xfrm>
          <a:prstGeom prst="rect">
            <a:avLst/>
          </a:prstGeom>
        </p:spPr>
      </p:pic>
      <p:sp>
        <p:nvSpPr>
          <p:cNvPr id="17" name="TextBox 16">
            <a:extLst>
              <a:ext uri="{FF2B5EF4-FFF2-40B4-BE49-F238E27FC236}">
                <a16:creationId xmlns:a16="http://schemas.microsoft.com/office/drawing/2014/main" id="{F3557611-3D72-EC94-D33F-B3B0F428CC29}"/>
              </a:ext>
            </a:extLst>
          </p:cNvPr>
          <p:cNvSpPr txBox="1"/>
          <p:nvPr/>
        </p:nvSpPr>
        <p:spPr>
          <a:xfrm>
            <a:off x="1073219" y="2687830"/>
            <a:ext cx="13868399" cy="954107"/>
          </a:xfrm>
          <a:prstGeom prst="rect">
            <a:avLst/>
          </a:prstGeom>
          <a:noFill/>
        </p:spPr>
        <p:txBody>
          <a:bodyPr wrap="square">
            <a:spAutoFit/>
          </a:bodyPr>
          <a:lstStyle/>
          <a:p>
            <a:r>
              <a:rPr lang="en-US" sz="2800" dirty="0">
                <a:latin typeface="Agrandir Narrow"/>
              </a:rPr>
              <a:t>Suppose the test dataset contains 100 examples in the positive class and 200 examples in the negative class; then, the confusion table might look something like this:</a:t>
            </a:r>
          </a:p>
        </p:txBody>
      </p:sp>
      <p:pic>
        <p:nvPicPr>
          <p:cNvPr id="19" name="Picture 18">
            <a:extLst>
              <a:ext uri="{FF2B5EF4-FFF2-40B4-BE49-F238E27FC236}">
                <a16:creationId xmlns:a16="http://schemas.microsoft.com/office/drawing/2014/main" id="{4C44D3B3-5585-EE67-B664-9C9ACE501846}"/>
              </a:ext>
            </a:extLst>
          </p:cNvPr>
          <p:cNvPicPr>
            <a:picLocks noChangeAspect="1"/>
          </p:cNvPicPr>
          <p:nvPr/>
        </p:nvPicPr>
        <p:blipFill>
          <a:blip r:embed="rId8"/>
          <a:stretch>
            <a:fillRect/>
          </a:stretch>
        </p:blipFill>
        <p:spPr>
          <a:xfrm>
            <a:off x="2466983" y="3904914"/>
            <a:ext cx="11625944" cy="19063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28D266B-CF52-7993-039C-9D456F9566D7}"/>
                  </a:ext>
                </a:extLst>
              </p:cNvPr>
              <p:cNvSpPr txBox="1"/>
              <p:nvPr/>
            </p:nvSpPr>
            <p:spPr>
              <a:xfrm>
                <a:off x="1073219" y="6423193"/>
                <a:ext cx="12747171" cy="3195362"/>
              </a:xfrm>
              <a:prstGeom prst="rect">
                <a:avLst/>
              </a:prstGeom>
              <a:noFill/>
            </p:spPr>
            <p:txBody>
              <a:bodyPr wrap="square">
                <a:spAutoFit/>
              </a:bodyPr>
              <a:lstStyle>
                <a:defPPr>
                  <a:defRPr lang="en-US"/>
                </a:defPPr>
                <a:lvl1pPr>
                  <a:defRPr sz="2800">
                    <a:latin typeface="Agrandir Narrow"/>
                  </a:defRPr>
                </a:lvl1pPr>
              </a:lstStyle>
              <a:p>
                <a:pPr>
                  <a:lnSpc>
                    <a:spcPct val="150000"/>
                  </a:lnSpc>
                </a:pPr>
                <a:r>
                  <a:rPr lang="en-US" dirty="0"/>
                  <a:t>Looking at the matrix, one can clearly tell that the positive class has lower accuracy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80</m:t>
                        </m:r>
                      </m:num>
                      <m:den>
                        <m:r>
                          <a:rPr lang="en-US" b="0" i="1" smtClean="0">
                            <a:latin typeface="Cambria Math" panose="02040503050406030204" pitchFamily="18" charset="0"/>
                          </a:rPr>
                          <m:t>20+80</m:t>
                        </m:r>
                      </m:den>
                    </m:f>
                    <m:r>
                      <a:rPr lang="en-US" b="0" i="1" smtClean="0">
                        <a:latin typeface="Cambria Math" panose="02040503050406030204" pitchFamily="18" charset="0"/>
                      </a:rPr>
                      <m:t>=80%</m:t>
                    </m:r>
                  </m:oMath>
                </a14:m>
                <a:r>
                  <a:rPr lang="en-US" dirty="0"/>
                  <a:t> ), than the negative class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195</m:t>
                        </m:r>
                      </m:num>
                      <m:den>
                        <m:r>
                          <a:rPr lang="en-US" b="0" i="1" smtClean="0">
                            <a:latin typeface="Cambria Math" panose="02040503050406030204" pitchFamily="18" charset="0"/>
                          </a:rPr>
                          <m:t>5+195</m:t>
                        </m:r>
                      </m:den>
                    </m:f>
                    <m:r>
                      <a:rPr lang="en-US" b="0" i="1" smtClean="0">
                        <a:latin typeface="Cambria Math" panose="02040503050406030204" pitchFamily="18" charset="0"/>
                      </a:rPr>
                      <m:t>=97.5%</m:t>
                    </m:r>
                  </m:oMath>
                </a14:m>
                <a:r>
                  <a:rPr lang="en-US" dirty="0"/>
                  <a:t>).</a:t>
                </a:r>
              </a:p>
              <a:p>
                <a:pPr>
                  <a:lnSpc>
                    <a:spcPct val="150000"/>
                  </a:lnSpc>
                </a:pPr>
                <a:r>
                  <a:rPr lang="en-US" dirty="0"/>
                  <a:t>This information is lost if one only looks at the overall accuracy, which in this case would be </a:t>
                </a:r>
                <a14:m>
                  <m:oMath xmlns:m="http://schemas.openxmlformats.org/officeDocument/2006/math">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80+195</m:t>
                            </m:r>
                          </m:e>
                        </m:d>
                      </m:num>
                      <m:den>
                        <m:r>
                          <a:rPr lang="en-US" b="0" i="1" smtClean="0">
                            <a:latin typeface="Cambria Math" panose="02040503050406030204" pitchFamily="18" charset="0"/>
                          </a:rPr>
                          <m:t>100+200</m:t>
                        </m:r>
                      </m:den>
                    </m:f>
                    <m:r>
                      <a:rPr lang="en-US" b="0" i="1" smtClean="0">
                        <a:latin typeface="Cambria Math" panose="02040503050406030204" pitchFamily="18" charset="0"/>
                      </a:rPr>
                      <m:t>=91.7%</m:t>
                    </m:r>
                  </m:oMath>
                </a14:m>
                <a:r>
                  <a:rPr lang="en-US" dirty="0"/>
                  <a:t>.</a:t>
                </a:r>
              </a:p>
            </p:txBody>
          </p:sp>
        </mc:Choice>
        <mc:Fallback xmlns="">
          <p:sp>
            <p:nvSpPr>
              <p:cNvPr id="21" name="TextBox 20">
                <a:extLst>
                  <a:ext uri="{FF2B5EF4-FFF2-40B4-BE49-F238E27FC236}">
                    <a16:creationId xmlns:a16="http://schemas.microsoft.com/office/drawing/2014/main" id="{928D266B-CF52-7993-039C-9D456F9566D7}"/>
                  </a:ext>
                </a:extLst>
              </p:cNvPr>
              <p:cNvSpPr txBox="1">
                <a:spLocks noRot="1" noChangeAspect="1" noMove="1" noResize="1" noEditPoints="1" noAdjustHandles="1" noChangeArrowheads="1" noChangeShapeType="1" noTextEdit="1"/>
              </p:cNvSpPr>
              <p:nvPr/>
            </p:nvSpPr>
            <p:spPr>
              <a:xfrm>
                <a:off x="1073219" y="6423193"/>
                <a:ext cx="12747171" cy="3195362"/>
              </a:xfrm>
              <a:prstGeom prst="rect">
                <a:avLst/>
              </a:prstGeom>
              <a:blipFill>
                <a:blip r:embed="rId9"/>
                <a:stretch>
                  <a:fillRect l="-995" b="-1976"/>
                </a:stretch>
              </a:blipFill>
            </p:spPr>
            <p:txBody>
              <a:bodyPr/>
              <a:lstStyle/>
              <a:p>
                <a:r>
                  <a:rPr lang="en-SA">
                    <a:noFill/>
                  </a:rPr>
                  <a:t> </a:t>
                </a:r>
              </a:p>
            </p:txBody>
          </p:sp>
        </mc:Fallback>
      </mc:AlternateContent>
      <p:sp>
        <p:nvSpPr>
          <p:cNvPr id="4" name="Rectangle: Rounded Corners 3">
            <a:extLst>
              <a:ext uri="{FF2B5EF4-FFF2-40B4-BE49-F238E27FC236}">
                <a16:creationId xmlns:a16="http://schemas.microsoft.com/office/drawing/2014/main" id="{8E6B1B43-3CFC-61D5-B0C5-924934383FDB}"/>
              </a:ext>
            </a:extLst>
          </p:cNvPr>
          <p:cNvSpPr/>
          <p:nvPr/>
        </p:nvSpPr>
        <p:spPr>
          <a:xfrm>
            <a:off x="3582140" y="986380"/>
            <a:ext cx="10927503"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717"/>
              </a:lnSpc>
              <a:spcBef>
                <a:spcPct val="0"/>
              </a:spcBef>
              <a:defRPr/>
            </a:pPr>
            <a:r>
              <a:rPr lang="en-US" sz="4800" dirty="0">
                <a:solidFill>
                  <a:schemeClr val="bg1"/>
                </a:solidFill>
                <a:latin typeface="Berlin Sans FB Demi" panose="020E0802020502020306" pitchFamily="34" charset="0"/>
              </a:rPr>
              <a:t>Is it enough to consider only accuracy?</a:t>
            </a:r>
          </a:p>
        </p:txBody>
      </p:sp>
      <p:sp>
        <p:nvSpPr>
          <p:cNvPr id="5" name="TextBox 4">
            <a:extLst>
              <a:ext uri="{FF2B5EF4-FFF2-40B4-BE49-F238E27FC236}">
                <a16:creationId xmlns:a16="http://schemas.microsoft.com/office/drawing/2014/main" id="{1D5CDA8D-4F57-1681-B51A-0A0710B085B4}"/>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6" name="Slide Number Placeholder 5">
            <a:extLst>
              <a:ext uri="{FF2B5EF4-FFF2-40B4-BE49-F238E27FC236}">
                <a16:creationId xmlns:a16="http://schemas.microsoft.com/office/drawing/2014/main" id="{28F574D5-B8BD-EC5E-5180-80AA4E2FA237}"/>
              </a:ext>
            </a:extLst>
          </p:cNvPr>
          <p:cNvSpPr>
            <a:spLocks noGrp="1"/>
          </p:cNvSpPr>
          <p:nvPr>
            <p:ph type="sldNum" sz="quarter" idx="12"/>
          </p:nvPr>
        </p:nvSpPr>
        <p:spPr/>
        <p:txBody>
          <a:bodyPr/>
          <a:lstStyle/>
          <a:p>
            <a:fld id="{ED1F9982-018B-45AE-BBE3-570284DE49FB}"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92669" y="9029702"/>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6"/>
            <a:ext cx="3432329" cy="102969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82138" y="1561170"/>
            <a:ext cx="2518038" cy="2499153"/>
          </a:xfrm>
          <a:prstGeom prst="rect">
            <a:avLst/>
          </a:prstGeom>
        </p:spPr>
      </p:pic>
      <p:sp>
        <p:nvSpPr>
          <p:cNvPr id="17" name="TextBox 16">
            <a:extLst>
              <a:ext uri="{FF2B5EF4-FFF2-40B4-BE49-F238E27FC236}">
                <a16:creationId xmlns:a16="http://schemas.microsoft.com/office/drawing/2014/main" id="{F3557611-3D72-EC94-D33F-B3B0F428CC29}"/>
              </a:ext>
            </a:extLst>
          </p:cNvPr>
          <p:cNvSpPr txBox="1"/>
          <p:nvPr/>
        </p:nvSpPr>
        <p:spPr>
          <a:xfrm>
            <a:off x="1524000" y="3105959"/>
            <a:ext cx="13008428" cy="954364"/>
          </a:xfrm>
          <a:prstGeom prst="rect">
            <a:avLst/>
          </a:prstGeom>
          <a:noFill/>
        </p:spPr>
        <p:txBody>
          <a:bodyPr wrap="square">
            <a:spAutoFit/>
          </a:bodyPr>
          <a:lstStyle/>
          <a:p>
            <a:r>
              <a:rPr lang="en-US" sz="2800" dirty="0">
                <a:latin typeface="Agrandir Narrow"/>
              </a:rPr>
              <a:t>The below table shows a confusion matrix of a multiclass classification problem. Calculate the accuracy:</a:t>
            </a:r>
          </a:p>
        </p:txBody>
      </p:sp>
      <p:sp>
        <p:nvSpPr>
          <p:cNvPr id="4" name="Rectangle: Rounded Corners 3">
            <a:extLst>
              <a:ext uri="{FF2B5EF4-FFF2-40B4-BE49-F238E27FC236}">
                <a16:creationId xmlns:a16="http://schemas.microsoft.com/office/drawing/2014/main" id="{8E6B1B43-3CFC-61D5-B0C5-924934383FDB}"/>
              </a:ext>
            </a:extLst>
          </p:cNvPr>
          <p:cNvSpPr/>
          <p:nvPr/>
        </p:nvSpPr>
        <p:spPr>
          <a:xfrm>
            <a:off x="4510765" y="1014452"/>
            <a:ext cx="9266471"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717"/>
              </a:lnSpc>
              <a:spcBef>
                <a:spcPct val="0"/>
              </a:spcBef>
              <a:defRPr/>
            </a:pPr>
            <a:r>
              <a:rPr lang="en-US" sz="4800" dirty="0">
                <a:solidFill>
                  <a:schemeClr val="bg1"/>
                </a:solidFill>
                <a:latin typeface="Berlin Sans FB Demi" panose="020E0802020502020306" pitchFamily="34" charset="0"/>
              </a:rPr>
              <a:t>Exercise 1</a:t>
            </a:r>
          </a:p>
        </p:txBody>
      </p:sp>
      <p:pic>
        <p:nvPicPr>
          <p:cNvPr id="52" name="Picture 51">
            <a:extLst>
              <a:ext uri="{FF2B5EF4-FFF2-40B4-BE49-F238E27FC236}">
                <a16:creationId xmlns:a16="http://schemas.microsoft.com/office/drawing/2014/main" id="{E040081A-EE54-2B66-DB20-88BD1D4323FD}"/>
              </a:ext>
            </a:extLst>
          </p:cNvPr>
          <p:cNvPicPr>
            <a:picLocks noChangeAspect="1"/>
          </p:cNvPicPr>
          <p:nvPr/>
        </p:nvPicPr>
        <p:blipFill>
          <a:blip r:embed="rId8"/>
          <a:stretch>
            <a:fillRect/>
          </a:stretch>
        </p:blipFill>
        <p:spPr>
          <a:xfrm>
            <a:off x="2394944" y="4381500"/>
            <a:ext cx="13498112" cy="3459600"/>
          </a:xfrm>
          <a:prstGeom prst="rect">
            <a:avLst/>
          </a:prstGeom>
        </p:spPr>
      </p:pic>
      <p:sp>
        <p:nvSpPr>
          <p:cNvPr id="5" name="TextBox 4">
            <a:extLst>
              <a:ext uri="{FF2B5EF4-FFF2-40B4-BE49-F238E27FC236}">
                <a16:creationId xmlns:a16="http://schemas.microsoft.com/office/drawing/2014/main" id="{2B29336D-557C-35E3-C1BA-5620690DF16B}"/>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6" name="Slide Number Placeholder 5">
            <a:extLst>
              <a:ext uri="{FF2B5EF4-FFF2-40B4-BE49-F238E27FC236}">
                <a16:creationId xmlns:a16="http://schemas.microsoft.com/office/drawing/2014/main" id="{37B72B40-8EDB-0382-C0AB-079F0B0BEAD9}"/>
              </a:ext>
            </a:extLst>
          </p:cNvPr>
          <p:cNvSpPr>
            <a:spLocks noGrp="1"/>
          </p:cNvSpPr>
          <p:nvPr>
            <p:ph type="sldNum" sz="quarter" idx="12"/>
          </p:nvPr>
        </p:nvSpPr>
        <p:spPr/>
        <p:txBody>
          <a:bodyPr/>
          <a:lstStyle/>
          <a:p>
            <a:fld id="{ED1F9982-018B-45AE-BBE3-570284DE49FB}" type="slidenum">
              <a:rPr lang="en-US" smtClean="0"/>
              <a:t>23</a:t>
            </a:fld>
            <a:endParaRPr lang="en-US"/>
          </a:p>
        </p:txBody>
      </p:sp>
    </p:spTree>
    <p:extLst>
      <p:ext uri="{BB962C8B-B14F-4D97-AF65-F5344CB8AC3E}">
        <p14:creationId xmlns:p14="http://schemas.microsoft.com/office/powerpoint/2010/main" val="553997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510763" y="1450294"/>
            <a:ext cx="9266471"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Pression, Recall and F1-Score</a:t>
            </a:r>
          </a:p>
        </p:txBody>
      </p:sp>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8759" y="955300"/>
            <a:ext cx="1561364" cy="854492"/>
          </a:xfrm>
          <a:prstGeom prst="rect">
            <a:avLst/>
          </a:prstGeom>
        </p:spPr>
      </p:pic>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420" y="1038135"/>
            <a:ext cx="850914" cy="850914"/>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45823" y="8168858"/>
            <a:ext cx="1585055" cy="1832435"/>
          </a:xfrm>
          <a:prstGeom prst="rect">
            <a:avLst/>
          </a:prstGeom>
        </p:spPr>
      </p:pic>
      <p:sp>
        <p:nvSpPr>
          <p:cNvPr id="20" name="TextBox 20"/>
          <p:cNvSpPr txBox="1"/>
          <p:nvPr/>
        </p:nvSpPr>
        <p:spPr>
          <a:xfrm>
            <a:off x="1689441" y="3432121"/>
            <a:ext cx="17297400" cy="2244204"/>
          </a:xfrm>
          <a:prstGeom prst="rect">
            <a:avLst/>
          </a:prstGeom>
        </p:spPr>
        <p:txBody>
          <a:bodyPr wrap="square" lIns="0" tIns="0" rIns="0" bIns="0" rtlCol="0" anchor="t">
            <a:spAutoFit/>
          </a:bodyPr>
          <a:lstStyle/>
          <a:p>
            <a:pPr>
              <a:lnSpc>
                <a:spcPts val="3470"/>
              </a:lnSpc>
              <a:spcBef>
                <a:spcPct val="0"/>
              </a:spcBef>
            </a:pPr>
            <a:r>
              <a:rPr lang="en-US" sz="2800" b="1" dirty="0">
                <a:latin typeface="Agrandir Narrow"/>
              </a:rPr>
              <a:t>Precision:</a:t>
            </a:r>
            <a:r>
              <a:rPr lang="en-US" sz="2800" dirty="0">
                <a:latin typeface="Agrandir Narrow"/>
              </a:rPr>
              <a:t> is the percentage value indicating how many of those results are correct.</a:t>
            </a:r>
          </a:p>
          <a:p>
            <a:pPr>
              <a:lnSpc>
                <a:spcPts val="3470"/>
              </a:lnSpc>
              <a:spcBef>
                <a:spcPct val="0"/>
              </a:spcBef>
            </a:pPr>
            <a:endParaRPr lang="en-US" sz="2800" dirty="0">
              <a:latin typeface="Agrandir Narrow"/>
            </a:endParaRPr>
          </a:p>
          <a:p>
            <a:pPr>
              <a:lnSpc>
                <a:spcPts val="3470"/>
              </a:lnSpc>
              <a:spcBef>
                <a:spcPct val="0"/>
              </a:spcBef>
            </a:pPr>
            <a:r>
              <a:rPr lang="en-US" sz="2800" b="1" dirty="0">
                <a:latin typeface="Agrandir Narrow"/>
              </a:rPr>
              <a:t>Recall: </a:t>
            </a:r>
            <a:r>
              <a:rPr lang="en-US" sz="2800" dirty="0">
                <a:latin typeface="Agrandir Narrow"/>
              </a:rPr>
              <a:t>is the percentage value indicating how many of the correct results are found.</a:t>
            </a:r>
          </a:p>
          <a:p>
            <a:pPr>
              <a:lnSpc>
                <a:spcPts val="3470"/>
              </a:lnSpc>
              <a:spcBef>
                <a:spcPct val="0"/>
              </a:spcBef>
            </a:pPr>
            <a:endParaRPr lang="en-US" sz="2800" dirty="0">
              <a:latin typeface="Agrandir Narrow"/>
            </a:endParaRPr>
          </a:p>
          <a:p>
            <a:pPr>
              <a:lnSpc>
                <a:spcPts val="3470"/>
              </a:lnSpc>
              <a:spcBef>
                <a:spcPct val="0"/>
              </a:spcBef>
            </a:pPr>
            <a:r>
              <a:rPr lang="en-US" sz="2800" b="1" dirty="0">
                <a:latin typeface="Agrandir Narrow"/>
              </a:rPr>
              <a:t>F1-score:</a:t>
            </a:r>
            <a:r>
              <a:rPr lang="en-US" sz="2800" dirty="0">
                <a:latin typeface="Agrandir Narrow"/>
              </a:rPr>
              <a:t> is the </a:t>
            </a:r>
            <a:r>
              <a:rPr lang="en-US" sz="2800" b="1" dirty="0">
                <a:latin typeface="Agrandir Narrow"/>
              </a:rPr>
              <a:t>harmonic mean of Precision and Recall </a:t>
            </a:r>
            <a:r>
              <a:rPr lang="en-US" sz="2800" dirty="0">
                <a:latin typeface="Agrandir Narrow"/>
              </a:rPr>
              <a:t>values of a system. </a:t>
            </a:r>
          </a:p>
        </p:txBody>
      </p:sp>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3334" y="1585832"/>
            <a:ext cx="423923" cy="423923"/>
          </a:xfrm>
          <a:prstGeom prst="rect">
            <a:avLst/>
          </a:prstGeom>
        </p:spPr>
      </p:pic>
      <p:pic>
        <p:nvPicPr>
          <p:cNvPr id="2050" name="Picture 2" descr="mAP (mean Average Precision) for Object Detection | by Jonathan Hui | Medium">
            <a:extLst>
              <a:ext uri="{FF2B5EF4-FFF2-40B4-BE49-F238E27FC236}">
                <a16:creationId xmlns:a16="http://schemas.microsoft.com/office/drawing/2014/main" id="{950466DF-F302-1CFE-79AE-895213E405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7565"/>
          <a:stretch/>
        </p:blipFill>
        <p:spPr bwMode="auto">
          <a:xfrm>
            <a:off x="6819898" y="6214926"/>
            <a:ext cx="4648200" cy="33699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211B88-B391-4195-2B40-3993161A4D4F}"/>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3" name="Slide Number Placeholder 2">
            <a:extLst>
              <a:ext uri="{FF2B5EF4-FFF2-40B4-BE49-F238E27FC236}">
                <a16:creationId xmlns:a16="http://schemas.microsoft.com/office/drawing/2014/main" id="{F387B1DE-1C7E-FD47-A6CB-9745EBCDAEC5}"/>
              </a:ext>
            </a:extLst>
          </p:cNvPr>
          <p:cNvSpPr>
            <a:spLocks noGrp="1"/>
          </p:cNvSpPr>
          <p:nvPr>
            <p:ph type="sldNum" sz="quarter" idx="12"/>
          </p:nvPr>
        </p:nvSpPr>
        <p:spPr/>
        <p:txBody>
          <a:bodyPr/>
          <a:lstStyle/>
          <a:p>
            <a:fld id="{ED1F9982-018B-45AE-BBE3-570284DE49FB}" type="slidenum">
              <a:rPr lang="en-US" smtClean="0"/>
              <a:t>24</a:t>
            </a:fld>
            <a:endParaRPr lang="en-US"/>
          </a:p>
        </p:txBody>
      </p:sp>
    </p:spTree>
    <p:extLst>
      <p:ext uri="{BB962C8B-B14F-4D97-AF65-F5344CB8AC3E}">
        <p14:creationId xmlns:p14="http://schemas.microsoft.com/office/powerpoint/2010/main" val="2845053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29253" b="2882"/>
          <a:stretch/>
        </p:blipFill>
        <p:spPr>
          <a:xfrm>
            <a:off x="8839200" y="27214"/>
            <a:ext cx="9448800" cy="10287000"/>
          </a:xfrm>
          <a:prstGeom prst="rect">
            <a:avLst/>
          </a:prstGeom>
        </p:spPr>
      </p:pic>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5564" y="9006493"/>
            <a:ext cx="1048730" cy="1064552"/>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9254" y="1798396"/>
            <a:ext cx="3432329" cy="1029698"/>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506200" y="419100"/>
            <a:ext cx="962736" cy="1010505"/>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439400" y="4792322"/>
            <a:ext cx="850914" cy="850914"/>
          </a:xfrm>
          <a:prstGeom prst="rect">
            <a:avLst/>
          </a:prstGeom>
        </p:spPr>
      </p:pic>
      <p:pic>
        <p:nvPicPr>
          <p:cNvPr id="54" name="Picture 5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282914" y="1851790"/>
            <a:ext cx="577049" cy="577049"/>
          </a:xfrm>
          <a:prstGeom prst="rect">
            <a:avLst/>
          </a:prstGeom>
        </p:spPr>
      </p:pic>
      <p:sp>
        <p:nvSpPr>
          <p:cNvPr id="56" name="TextBox 56"/>
          <p:cNvSpPr txBox="1"/>
          <p:nvPr/>
        </p:nvSpPr>
        <p:spPr>
          <a:xfrm>
            <a:off x="2089590" y="5884161"/>
            <a:ext cx="10102410" cy="596125"/>
          </a:xfrm>
          <a:prstGeom prst="rect">
            <a:avLst/>
          </a:prstGeom>
          <a:ln>
            <a:noFill/>
          </a:ln>
        </p:spPr>
        <p:txBody>
          <a:bodyPr wrap="square" lIns="0" tIns="0" rIns="0" bIns="0" rtlCol="0" anchor="ctr">
            <a:spAutoFit/>
          </a:bodyPr>
          <a:lstStyle/>
          <a:p>
            <a:pPr>
              <a:lnSpc>
                <a:spcPts val="4766"/>
              </a:lnSpc>
              <a:spcBef>
                <a:spcPct val="0"/>
              </a:spcBef>
            </a:pPr>
            <a:r>
              <a:rPr lang="en-US" sz="3600" b="1" dirty="0">
                <a:solidFill>
                  <a:srgbClr val="213969"/>
                </a:solidFill>
                <a:latin typeface="Agrandir Narrow"/>
              </a:rPr>
              <a:t>Root Mean Squared Error (RMSE)</a:t>
            </a:r>
          </a:p>
        </p:txBody>
      </p:sp>
      <p:sp>
        <p:nvSpPr>
          <p:cNvPr id="57" name="TextBox 57"/>
          <p:cNvSpPr txBox="1"/>
          <p:nvPr/>
        </p:nvSpPr>
        <p:spPr>
          <a:xfrm>
            <a:off x="2089591" y="4342396"/>
            <a:ext cx="4935788" cy="600164"/>
          </a:xfrm>
          <a:prstGeom prst="rect">
            <a:avLst/>
          </a:prstGeom>
          <a:ln>
            <a:noFill/>
          </a:ln>
        </p:spPr>
        <p:txBody>
          <a:bodyPr lIns="0" tIns="0" rIns="0" bIns="0" rtlCol="0" anchor="ctr">
            <a:spAutoFit/>
          </a:bodyPr>
          <a:lstStyle/>
          <a:p>
            <a:pPr>
              <a:lnSpc>
                <a:spcPts val="4766"/>
              </a:lnSpc>
              <a:spcBef>
                <a:spcPct val="0"/>
              </a:spcBef>
            </a:pPr>
            <a:r>
              <a:rPr lang="en-US" sz="3600" b="1" dirty="0">
                <a:solidFill>
                  <a:srgbClr val="213969"/>
                </a:solidFill>
                <a:latin typeface="Agrandir Narrow"/>
              </a:rPr>
              <a:t>R-Squared Score</a:t>
            </a:r>
          </a:p>
        </p:txBody>
      </p:sp>
      <p:sp>
        <p:nvSpPr>
          <p:cNvPr id="61" name="TextBox 61"/>
          <p:cNvSpPr txBox="1"/>
          <p:nvPr/>
        </p:nvSpPr>
        <p:spPr>
          <a:xfrm>
            <a:off x="2089591" y="5047216"/>
            <a:ext cx="6529043" cy="596125"/>
          </a:xfrm>
          <a:prstGeom prst="rect">
            <a:avLst/>
          </a:prstGeom>
          <a:ln>
            <a:noFill/>
          </a:ln>
        </p:spPr>
        <p:txBody>
          <a:bodyPr wrap="square" lIns="0" tIns="0" rIns="0" bIns="0" rtlCol="0" anchor="ctr">
            <a:spAutoFit/>
          </a:bodyPr>
          <a:lstStyle/>
          <a:p>
            <a:pPr>
              <a:lnSpc>
                <a:spcPts val="4766"/>
              </a:lnSpc>
              <a:spcBef>
                <a:spcPct val="0"/>
              </a:spcBef>
            </a:pPr>
            <a:r>
              <a:rPr lang="en-US" sz="3600" b="1" dirty="0">
                <a:solidFill>
                  <a:srgbClr val="213969"/>
                </a:solidFill>
                <a:latin typeface="Agrandir Narrow"/>
              </a:rPr>
              <a:t>Mean Absolute Error (MAE)</a:t>
            </a: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1371602" y="1785614"/>
            <a:ext cx="6807791" cy="1055264"/>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3"/>
              </a:lnSpc>
              <a:spcBef>
                <a:spcPct val="0"/>
              </a:spcBef>
            </a:pPr>
            <a:r>
              <a:rPr lang="en-US" sz="4800" dirty="0">
                <a:solidFill>
                  <a:srgbClr val="F4F6FC"/>
                </a:solidFill>
                <a:latin typeface="Berlin Sans FB Demi" panose="020E0802020502020306" pitchFamily="34" charset="0"/>
              </a:rPr>
              <a:t>Regression Matrices</a:t>
            </a:r>
          </a:p>
        </p:txBody>
      </p:sp>
      <p:sp>
        <p:nvSpPr>
          <p:cNvPr id="80" name="Oval 79">
            <a:extLst>
              <a:ext uri="{FF2B5EF4-FFF2-40B4-BE49-F238E27FC236}">
                <a16:creationId xmlns:a16="http://schemas.microsoft.com/office/drawing/2014/main" id="{20B22802-7C8B-8940-13AE-EEF8BE39742D}"/>
              </a:ext>
            </a:extLst>
          </p:cNvPr>
          <p:cNvSpPr/>
          <p:nvPr/>
        </p:nvSpPr>
        <p:spPr>
          <a:xfrm>
            <a:off x="1565320" y="4488754"/>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6BB0060-44EC-7CF6-9F91-8CF040794464}"/>
              </a:ext>
            </a:extLst>
          </p:cNvPr>
          <p:cNvSpPr/>
          <p:nvPr/>
        </p:nvSpPr>
        <p:spPr>
          <a:xfrm>
            <a:off x="1574501" y="5217781"/>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A2C7FC-209B-45FE-1ACE-CB7B32AB4B8C}"/>
              </a:ext>
            </a:extLst>
          </p:cNvPr>
          <p:cNvSpPr/>
          <p:nvPr/>
        </p:nvSpPr>
        <p:spPr>
          <a:xfrm>
            <a:off x="1570501" y="5994155"/>
            <a:ext cx="319781"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4">
            <a:extLst>
              <a:ext uri="{FF2B5EF4-FFF2-40B4-BE49-F238E27FC236}">
                <a16:creationId xmlns:a16="http://schemas.microsoft.com/office/drawing/2014/main" id="{F3A80001-0597-0313-1B53-6491DAE517D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11601" y="8717969"/>
            <a:ext cx="577049" cy="577049"/>
          </a:xfrm>
          <a:prstGeom prst="rect">
            <a:avLst/>
          </a:prstGeom>
        </p:spPr>
      </p:pic>
      <p:sp>
        <p:nvSpPr>
          <p:cNvPr id="3" name="TextBox 2">
            <a:extLst>
              <a:ext uri="{FF2B5EF4-FFF2-40B4-BE49-F238E27FC236}">
                <a16:creationId xmlns:a16="http://schemas.microsoft.com/office/drawing/2014/main" id="{AFDF6FA1-ECB7-7B22-6B53-DC8F2CB26582}"/>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4" name="Slide Number Placeholder 3">
            <a:extLst>
              <a:ext uri="{FF2B5EF4-FFF2-40B4-BE49-F238E27FC236}">
                <a16:creationId xmlns:a16="http://schemas.microsoft.com/office/drawing/2014/main" id="{2CF2832E-2527-6B8E-8291-D7200D03EC47}"/>
              </a:ext>
            </a:extLst>
          </p:cNvPr>
          <p:cNvSpPr>
            <a:spLocks noGrp="1"/>
          </p:cNvSpPr>
          <p:nvPr>
            <p:ph type="sldNum" sz="quarter" idx="12"/>
          </p:nvPr>
        </p:nvSpPr>
        <p:spPr/>
        <p:txBody>
          <a:bodyPr/>
          <a:lstStyle/>
          <a:p>
            <a:fld id="{ED1F9982-018B-45AE-BBE3-570284DE49FB}" type="slidenum">
              <a:rPr lang="en-US" smtClean="0"/>
              <a:t>25</a:t>
            </a:fld>
            <a:endParaRPr lang="en-US"/>
          </a:p>
        </p:txBody>
      </p:sp>
    </p:spTree>
    <p:extLst>
      <p:ext uri="{BB962C8B-B14F-4D97-AF65-F5344CB8AC3E}">
        <p14:creationId xmlns:p14="http://schemas.microsoft.com/office/powerpoint/2010/main" val="26026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633959" y="3096678"/>
            <a:ext cx="14587241" cy="1155445"/>
          </a:xfrm>
          <a:prstGeom prst="rect">
            <a:avLst/>
          </a:prstGeom>
        </p:spPr>
        <p:txBody>
          <a:bodyPr wrap="square" lIns="0" tIns="0" rIns="0" bIns="0" rtlCol="0" anchor="t">
            <a:spAutoFit/>
          </a:bodyPr>
          <a:lstStyle/>
          <a:p>
            <a:pPr>
              <a:lnSpc>
                <a:spcPts val="4613"/>
              </a:lnSpc>
              <a:spcBef>
                <a:spcPct val="0"/>
              </a:spcBef>
            </a:pPr>
            <a:r>
              <a:rPr lang="en-US" sz="3200" dirty="0">
                <a:latin typeface="Agrandir Narrow"/>
              </a:rPr>
              <a:t>The R-Squared Score is a statistical measure that tells us how well our model is making all its predictions on a scale of </a:t>
            </a:r>
            <a:r>
              <a:rPr lang="en-US" sz="3200" u="sng" dirty="0">
                <a:latin typeface="Agrandir Narrow"/>
              </a:rPr>
              <a:t>zero to one</a:t>
            </a:r>
            <a:r>
              <a:rPr lang="en-US" sz="3200" dirty="0">
                <a:latin typeface="Agrandir Narrow"/>
              </a:rPr>
              <a:t>.</a:t>
            </a:r>
          </a:p>
        </p:txBody>
      </p:sp>
      <p:grpSp>
        <p:nvGrpSpPr>
          <p:cNvPr id="10" name="Group 10"/>
          <p:cNvGrpSpPr/>
          <p:nvPr/>
        </p:nvGrpSpPr>
        <p:grpSpPr>
          <a:xfrm>
            <a:off x="1927025" y="3210979"/>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pic>
        <p:nvPicPr>
          <p:cNvPr id="60" name="Picture 6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979479" y="520811"/>
            <a:ext cx="2617043" cy="2010314"/>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863" y="1"/>
            <a:ext cx="1561364" cy="854492"/>
          </a:xfrm>
          <a:prstGeom prst="rect">
            <a:avLst/>
          </a:prstGeom>
        </p:spPr>
      </p:pic>
      <p:pic>
        <p:nvPicPr>
          <p:cNvPr id="62" name="Picture 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1076" y="935875"/>
            <a:ext cx="3432329" cy="1029698"/>
          </a:xfrm>
          <a:prstGeom prst="rect">
            <a:avLst/>
          </a:prstGeom>
        </p:spPr>
      </p:pic>
      <p:pic>
        <p:nvPicPr>
          <p:cNvPr id="63"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734800" y="470024"/>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8" y="1260061"/>
            <a:ext cx="8547272" cy="1093436"/>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9"/>
              </a:lnSpc>
              <a:spcBef>
                <a:spcPct val="0"/>
              </a:spcBef>
            </a:pPr>
            <a:r>
              <a:rPr lang="en-US" sz="4800" dirty="0">
                <a:solidFill>
                  <a:srgbClr val="F4F6FC"/>
                </a:solidFill>
                <a:latin typeface="Berlin Sans FB Demi" panose="020E0802020502020306" pitchFamily="34" charset="0"/>
              </a:rPr>
              <a:t>R-Squared Score</a:t>
            </a:r>
          </a:p>
        </p:txBody>
      </p:sp>
      <p:pic>
        <p:nvPicPr>
          <p:cNvPr id="59" name="Picture 58">
            <a:extLst>
              <a:ext uri="{FF2B5EF4-FFF2-40B4-BE49-F238E27FC236}">
                <a16:creationId xmlns:a16="http://schemas.microsoft.com/office/drawing/2014/main" id="{D9DC8AF3-5FCC-DC51-B834-D4A8E67F32BA}"/>
              </a:ext>
            </a:extLst>
          </p:cNvPr>
          <p:cNvPicPr>
            <a:picLocks noChangeAspect="1"/>
          </p:cNvPicPr>
          <p:nvPr/>
        </p:nvPicPr>
        <p:blipFill>
          <a:blip r:embed="rId10"/>
          <a:stretch>
            <a:fillRect/>
          </a:stretch>
        </p:blipFill>
        <p:spPr>
          <a:xfrm>
            <a:off x="2036772" y="4653071"/>
            <a:ext cx="7400796" cy="5190284"/>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E7E28CC5-F069-F6AF-7B66-6A380180520A}"/>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pic>
        <p:nvPicPr>
          <p:cNvPr id="5" name="Picture 4">
            <a:extLst>
              <a:ext uri="{FF2B5EF4-FFF2-40B4-BE49-F238E27FC236}">
                <a16:creationId xmlns:a16="http://schemas.microsoft.com/office/drawing/2014/main" id="{D343DBEA-D7B3-2D70-36EA-5CF4221B7E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31401" y="5604124"/>
            <a:ext cx="7021422" cy="4212854"/>
          </a:xfrm>
          <a:prstGeom prst="rect">
            <a:avLst/>
          </a:prstGeom>
        </p:spPr>
      </p:pic>
      <p:sp>
        <p:nvSpPr>
          <p:cNvPr id="3" name="Slide Number Placeholder 2">
            <a:extLst>
              <a:ext uri="{FF2B5EF4-FFF2-40B4-BE49-F238E27FC236}">
                <a16:creationId xmlns:a16="http://schemas.microsoft.com/office/drawing/2014/main" id="{14E11081-C471-37D0-D0DA-5BE8BB2A668C}"/>
              </a:ext>
            </a:extLst>
          </p:cNvPr>
          <p:cNvSpPr>
            <a:spLocks noGrp="1"/>
          </p:cNvSpPr>
          <p:nvPr>
            <p:ph type="sldNum" sz="quarter" idx="12"/>
          </p:nvPr>
        </p:nvSpPr>
        <p:spPr/>
        <p:txBody>
          <a:bodyPr/>
          <a:lstStyle/>
          <a:p>
            <a:fld id="{ED1F9982-018B-45AE-BBE3-570284DE49FB}"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45578" y="3132592"/>
            <a:ext cx="15356518" cy="1745350"/>
          </a:xfrm>
          <a:prstGeom prst="rect">
            <a:avLst/>
          </a:prstGeom>
        </p:spPr>
        <p:txBody>
          <a:bodyPr wrap="square" lIns="0" tIns="0" rIns="0" bIns="0" rtlCol="0" anchor="t">
            <a:spAutoFit/>
          </a:bodyPr>
          <a:lstStyle/>
          <a:p>
            <a:pPr algn="just">
              <a:lnSpc>
                <a:spcPts val="4613"/>
              </a:lnSpc>
              <a:spcBef>
                <a:spcPct val="0"/>
              </a:spcBef>
            </a:pPr>
            <a:r>
              <a:rPr lang="en-US" sz="3200" dirty="0">
                <a:latin typeface="Agrandir Narrow"/>
              </a:rPr>
              <a:t>The MAE is simply defined as the sum of all the distances/residuals (the difference between the actual and predicted value) divided by the total number of points in the dataset. </a:t>
            </a:r>
          </a:p>
        </p:txBody>
      </p:sp>
      <p:grpSp>
        <p:nvGrpSpPr>
          <p:cNvPr id="10" name="Group 10"/>
          <p:cNvGrpSpPr/>
          <p:nvPr/>
        </p:nvGrpSpPr>
        <p:grpSpPr>
          <a:xfrm>
            <a:off x="740402" y="3231212"/>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pic>
        <p:nvPicPr>
          <p:cNvPr id="61" name="Picture 6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63" y="1"/>
            <a:ext cx="1561364" cy="854492"/>
          </a:xfrm>
          <a:prstGeom prst="rect">
            <a:avLst/>
          </a:prstGeom>
        </p:spPr>
      </p:pic>
      <p:pic>
        <p:nvPicPr>
          <p:cNvPr id="62" name="Picture 6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1076" y="935875"/>
            <a:ext cx="3432329" cy="1029698"/>
          </a:xfrm>
          <a:prstGeom prst="rect">
            <a:avLst/>
          </a:prstGeom>
        </p:spPr>
      </p:pic>
      <p:pic>
        <p:nvPicPr>
          <p:cNvPr id="63"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34800" y="470024"/>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870366" y="960487"/>
            <a:ext cx="8547272" cy="1093436"/>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9"/>
              </a:lnSpc>
              <a:spcBef>
                <a:spcPct val="0"/>
              </a:spcBef>
            </a:pPr>
            <a:r>
              <a:rPr lang="en-US" sz="4800" dirty="0">
                <a:solidFill>
                  <a:srgbClr val="F4F6FC"/>
                </a:solidFill>
                <a:latin typeface="Berlin Sans FB Demi" panose="020E0802020502020306" pitchFamily="34" charset="0"/>
              </a:rPr>
              <a:t>Mean Absolute Error (MAE)</a:t>
            </a:r>
          </a:p>
        </p:txBody>
      </p:sp>
      <p:pic>
        <p:nvPicPr>
          <p:cNvPr id="4098" name="Picture 2" descr="1_tu6FSDz_FhQbR3UHQIaZNg">
            <a:extLst>
              <a:ext uri="{FF2B5EF4-FFF2-40B4-BE49-F238E27FC236}">
                <a16:creationId xmlns:a16="http://schemas.microsoft.com/office/drawing/2014/main" id="{0331B2A3-56B5-0C65-0E2E-C03420F17D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877942"/>
            <a:ext cx="4572000" cy="1213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AE8178-1155-BBB8-BE31-ED5AF34B6CFC}"/>
              </a:ext>
            </a:extLst>
          </p:cNvPr>
          <p:cNvSpPr txBox="1"/>
          <p:nvPr/>
        </p:nvSpPr>
        <p:spPr>
          <a:xfrm>
            <a:off x="4572002" y="6091282"/>
            <a:ext cx="9813470" cy="646331"/>
          </a:xfrm>
          <a:prstGeom prst="rect">
            <a:avLst/>
          </a:prstGeom>
          <a:noFill/>
        </p:spPr>
        <p:txBody>
          <a:bodyPr wrap="square">
            <a:spAutoFit/>
          </a:bodyPr>
          <a:lstStyle/>
          <a:p>
            <a:pPr algn="ctr" defTabSz="914445" eaLnBrk="0" fontAlgn="base" hangingPunct="0">
              <a:spcBef>
                <a:spcPct val="0"/>
              </a:spcBef>
              <a:spcAft>
                <a:spcPct val="0"/>
              </a:spcAft>
            </a:pPr>
            <a:r>
              <a:rPr lang="en-US" altLang="en-US" dirty="0">
                <a:solidFill>
                  <a:schemeClr val="tx1">
                    <a:lumMod val="75000"/>
                    <a:lumOff val="25000"/>
                  </a:schemeClr>
                </a:solidFill>
                <a:latin typeface="Agrandir Narrow"/>
              </a:rPr>
              <a:t>The absolute symbol makes sure that the negative residual (which may be a result where the predicted value is greater than the actual value) is converted to positive. </a:t>
            </a:r>
          </a:p>
        </p:txBody>
      </p:sp>
      <p:sp>
        <p:nvSpPr>
          <p:cNvPr id="7" name="TextBox 6">
            <a:extLst>
              <a:ext uri="{FF2B5EF4-FFF2-40B4-BE49-F238E27FC236}">
                <a16:creationId xmlns:a16="http://schemas.microsoft.com/office/drawing/2014/main" id="{BF7E4976-4614-3702-794C-941C9E748EC1}"/>
              </a:ext>
            </a:extLst>
          </p:cNvPr>
          <p:cNvSpPr txBox="1"/>
          <p:nvPr/>
        </p:nvSpPr>
        <p:spPr>
          <a:xfrm>
            <a:off x="1385903" y="7119997"/>
            <a:ext cx="15356519" cy="2062103"/>
          </a:xfrm>
          <a:prstGeom prst="rect">
            <a:avLst/>
          </a:prstGeom>
          <a:noFill/>
        </p:spPr>
        <p:txBody>
          <a:bodyPr wrap="square">
            <a:spAutoFit/>
          </a:bodyPr>
          <a:lstStyle/>
          <a:p>
            <a:pPr algn="just" defTabSz="914445" eaLnBrk="0" fontAlgn="base" hangingPunct="0">
              <a:spcBef>
                <a:spcPct val="0"/>
              </a:spcBef>
              <a:spcAft>
                <a:spcPct val="0"/>
              </a:spcAft>
            </a:pPr>
            <a:r>
              <a:rPr lang="en-US" altLang="en-US" sz="3200" b="1" dirty="0">
                <a:latin typeface="Agrandir Narrow"/>
              </a:rPr>
              <a:t>When to Use MAE?</a:t>
            </a:r>
          </a:p>
          <a:p>
            <a:pPr algn="just" defTabSz="914445" eaLnBrk="0" fontAlgn="base" hangingPunct="0">
              <a:spcBef>
                <a:spcPct val="0"/>
              </a:spcBef>
              <a:spcAft>
                <a:spcPct val="0"/>
              </a:spcAft>
            </a:pPr>
            <a:r>
              <a:rPr lang="en-US" altLang="en-US" sz="3200" dirty="0">
                <a:latin typeface="Agrandir Narrow"/>
              </a:rPr>
              <a:t>To know how close the predictions are to the actual model on average.</a:t>
            </a:r>
          </a:p>
          <a:p>
            <a:pPr algn="just" defTabSz="914445" eaLnBrk="0" fontAlgn="base" hangingPunct="0">
              <a:spcBef>
                <a:spcPct val="0"/>
              </a:spcBef>
              <a:spcAft>
                <a:spcPct val="0"/>
              </a:spcAft>
            </a:pPr>
            <a:r>
              <a:rPr lang="en-US" altLang="en-US" sz="3200" dirty="0">
                <a:latin typeface="Agrandir Narrow"/>
              </a:rPr>
              <a:t>Just keep in mind that low MAE values indicate that the model is correctly predicting. Larger MAE values indicate that the model is poor at prediction.</a:t>
            </a:r>
          </a:p>
        </p:txBody>
      </p:sp>
      <p:grpSp>
        <p:nvGrpSpPr>
          <p:cNvPr id="8" name="Group 10">
            <a:extLst>
              <a:ext uri="{FF2B5EF4-FFF2-40B4-BE49-F238E27FC236}">
                <a16:creationId xmlns:a16="http://schemas.microsoft.com/office/drawing/2014/main" id="{9245A7F2-7529-C188-47AE-76C539990B1C}"/>
              </a:ext>
            </a:extLst>
          </p:cNvPr>
          <p:cNvGrpSpPr/>
          <p:nvPr/>
        </p:nvGrpSpPr>
        <p:grpSpPr>
          <a:xfrm>
            <a:off x="661716" y="7213269"/>
            <a:ext cx="420216" cy="434486"/>
            <a:chOff x="0" y="0"/>
            <a:chExt cx="560289" cy="579314"/>
          </a:xfrm>
        </p:grpSpPr>
        <p:grpSp>
          <p:nvGrpSpPr>
            <p:cNvPr id="9" name="Group 11">
              <a:extLst>
                <a:ext uri="{FF2B5EF4-FFF2-40B4-BE49-F238E27FC236}">
                  <a16:creationId xmlns:a16="http://schemas.microsoft.com/office/drawing/2014/main" id="{403B3F32-C2C3-AA91-3879-8882A404EDBE}"/>
                </a:ext>
              </a:extLst>
            </p:cNvPr>
            <p:cNvGrpSpPr/>
            <p:nvPr/>
          </p:nvGrpSpPr>
          <p:grpSpPr>
            <a:xfrm>
              <a:off x="146330" y="165356"/>
              <a:ext cx="413958" cy="413958"/>
              <a:chOff x="0" y="0"/>
              <a:chExt cx="471015" cy="471015"/>
            </a:xfrm>
          </p:grpSpPr>
          <p:sp>
            <p:nvSpPr>
              <p:cNvPr id="20" name="Freeform 12">
                <a:extLst>
                  <a:ext uri="{FF2B5EF4-FFF2-40B4-BE49-F238E27FC236}">
                    <a16:creationId xmlns:a16="http://schemas.microsoft.com/office/drawing/2014/main" id="{4C3E1937-2E21-AC9F-11CA-956FA19E3860}"/>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21" name="TextBox 13">
                <a:extLst>
                  <a:ext uri="{FF2B5EF4-FFF2-40B4-BE49-F238E27FC236}">
                    <a16:creationId xmlns:a16="http://schemas.microsoft.com/office/drawing/2014/main" id="{9B88FE22-4710-3470-F4CC-3C107DC3D73F}"/>
                  </a:ext>
                </a:extLst>
              </p:cNvPr>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7" name="Group 14">
              <a:extLst>
                <a:ext uri="{FF2B5EF4-FFF2-40B4-BE49-F238E27FC236}">
                  <a16:creationId xmlns:a16="http://schemas.microsoft.com/office/drawing/2014/main" id="{0E0C675D-E00B-CF90-E178-537C13428B75}"/>
                </a:ext>
              </a:extLst>
            </p:cNvPr>
            <p:cNvGrpSpPr/>
            <p:nvPr/>
          </p:nvGrpSpPr>
          <p:grpSpPr>
            <a:xfrm>
              <a:off x="0" y="0"/>
              <a:ext cx="503501" cy="536334"/>
              <a:chOff x="0" y="0"/>
              <a:chExt cx="531410" cy="566062"/>
            </a:xfrm>
          </p:grpSpPr>
          <p:sp>
            <p:nvSpPr>
              <p:cNvPr id="18" name="Freeform 15">
                <a:extLst>
                  <a:ext uri="{FF2B5EF4-FFF2-40B4-BE49-F238E27FC236}">
                    <a16:creationId xmlns:a16="http://schemas.microsoft.com/office/drawing/2014/main" id="{02527593-DF2B-556E-9BF0-1866F229B3F9}"/>
                  </a:ext>
                </a:extLst>
              </p:cNvPr>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9" name="TextBox 16">
                <a:extLst>
                  <a:ext uri="{FF2B5EF4-FFF2-40B4-BE49-F238E27FC236}">
                    <a16:creationId xmlns:a16="http://schemas.microsoft.com/office/drawing/2014/main" id="{FCD6949C-DE94-3230-FA90-9D9B88215A10}"/>
                  </a:ext>
                </a:extLst>
              </p:cNvPr>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sp>
        <p:nvSpPr>
          <p:cNvPr id="2" name="TextBox 1">
            <a:extLst>
              <a:ext uri="{FF2B5EF4-FFF2-40B4-BE49-F238E27FC236}">
                <a16:creationId xmlns:a16="http://schemas.microsoft.com/office/drawing/2014/main" id="{4D1913C1-E9D0-56C4-4F34-6FD5152CEE94}"/>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3" name="Slide Number Placeholder 2">
            <a:extLst>
              <a:ext uri="{FF2B5EF4-FFF2-40B4-BE49-F238E27FC236}">
                <a16:creationId xmlns:a16="http://schemas.microsoft.com/office/drawing/2014/main" id="{C49ECA94-A697-0695-C43C-311AFD08A6A4}"/>
              </a:ext>
            </a:extLst>
          </p:cNvPr>
          <p:cNvSpPr>
            <a:spLocks noGrp="1"/>
          </p:cNvSpPr>
          <p:nvPr>
            <p:ph type="sldNum" sz="quarter" idx="12"/>
          </p:nvPr>
        </p:nvSpPr>
        <p:spPr/>
        <p:txBody>
          <a:bodyPr/>
          <a:lstStyle/>
          <a:p>
            <a:fld id="{ED1F9982-018B-45AE-BBE3-570284DE49FB}" type="slidenum">
              <a:rPr lang="en-US" smtClean="0"/>
              <a:t>27</a:t>
            </a:fld>
            <a:endParaRPr lang="en-US"/>
          </a:p>
        </p:txBody>
      </p:sp>
    </p:spTree>
    <p:extLst>
      <p:ext uri="{BB962C8B-B14F-4D97-AF65-F5344CB8AC3E}">
        <p14:creationId xmlns:p14="http://schemas.microsoft.com/office/powerpoint/2010/main" val="2716409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633959" y="3096679"/>
            <a:ext cx="14206241" cy="1730602"/>
          </a:xfrm>
          <a:prstGeom prst="rect">
            <a:avLst/>
          </a:prstGeom>
        </p:spPr>
        <p:txBody>
          <a:bodyPr wrap="square" lIns="0" tIns="0" rIns="0" bIns="0" rtlCol="0" anchor="t">
            <a:spAutoFit/>
          </a:bodyPr>
          <a:lstStyle/>
          <a:p>
            <a:pPr algn="just">
              <a:lnSpc>
                <a:spcPts val="4613"/>
              </a:lnSpc>
              <a:spcBef>
                <a:spcPct val="0"/>
              </a:spcBef>
            </a:pPr>
            <a:r>
              <a:rPr lang="en-US" sz="2800" dirty="0">
                <a:latin typeface="Agrandir Narrow"/>
              </a:rPr>
              <a:t>The square root of the average squared distance (difference between actual and predicted value). RMSE is defined as the square root of all the squares of the distance divided by the total number of points. </a:t>
            </a:r>
          </a:p>
        </p:txBody>
      </p:sp>
      <p:pic>
        <p:nvPicPr>
          <p:cNvPr id="61" name="Picture 6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63" y="1"/>
            <a:ext cx="1561364" cy="854492"/>
          </a:xfrm>
          <a:prstGeom prst="rect">
            <a:avLst/>
          </a:prstGeom>
        </p:spPr>
      </p:pic>
      <p:pic>
        <p:nvPicPr>
          <p:cNvPr id="62" name="Picture 6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1076" y="935875"/>
            <a:ext cx="3432329" cy="1029698"/>
          </a:xfrm>
          <a:prstGeom prst="rect">
            <a:avLst/>
          </a:prstGeom>
        </p:spPr>
      </p:pic>
      <p:pic>
        <p:nvPicPr>
          <p:cNvPr id="63"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34800" y="470024"/>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8" y="1260061"/>
            <a:ext cx="9627293" cy="1142558"/>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9"/>
              </a:lnSpc>
              <a:spcBef>
                <a:spcPct val="0"/>
              </a:spcBef>
            </a:pPr>
            <a:r>
              <a:rPr lang="en-US" sz="4800" dirty="0">
                <a:solidFill>
                  <a:srgbClr val="F4F6FC"/>
                </a:solidFill>
                <a:latin typeface="Berlin Sans FB Demi" panose="020E0802020502020306" pitchFamily="34" charset="0"/>
              </a:rPr>
              <a:t>Root Mean Squared Error (RMSE)</a:t>
            </a:r>
          </a:p>
        </p:txBody>
      </p:sp>
      <p:pic>
        <p:nvPicPr>
          <p:cNvPr id="5122" name="Picture 2" descr="0_2IuTz3Tr_dYNc6Df">
            <a:extLst>
              <a:ext uri="{FF2B5EF4-FFF2-40B4-BE49-F238E27FC236}">
                <a16:creationId xmlns:a16="http://schemas.microsoft.com/office/drawing/2014/main" id="{220728DD-AA5D-B81A-0FC4-2533FC211B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11530" y="5063193"/>
            <a:ext cx="3924300" cy="12858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CE7560-3E23-099E-A8B7-AD11ABEE0A6F}"/>
              </a:ext>
            </a:extLst>
          </p:cNvPr>
          <p:cNvSpPr txBox="1"/>
          <p:nvPr/>
        </p:nvSpPr>
        <p:spPr>
          <a:xfrm>
            <a:off x="2790341" y="6288711"/>
            <a:ext cx="13566678" cy="1200329"/>
          </a:xfrm>
          <a:prstGeom prst="rect">
            <a:avLst/>
          </a:prstGeom>
          <a:noFill/>
        </p:spPr>
        <p:txBody>
          <a:bodyPr wrap="square">
            <a:spAutoFit/>
          </a:bodyPr>
          <a:lstStyle/>
          <a:p>
            <a:pPr marL="285765" indent="-285765" defTabSz="914445" eaLnBrk="0" fontAlgn="base" hangingPunct="0">
              <a:spcBef>
                <a:spcPct val="0"/>
              </a:spcBef>
              <a:spcAft>
                <a:spcPct val="0"/>
              </a:spcAft>
              <a:buFont typeface="Arial" panose="020B0604020202020204" pitchFamily="34" charset="0"/>
              <a:buChar char="•"/>
            </a:pPr>
            <a:r>
              <a:rPr lang="en-US" altLang="en-US" dirty="0">
                <a:solidFill>
                  <a:schemeClr val="tx1">
                    <a:lumMod val="65000"/>
                    <a:lumOff val="35000"/>
                  </a:schemeClr>
                </a:solidFill>
                <a:latin typeface="Agrandir Narrow"/>
              </a:rPr>
              <a:t>RMSE functions similarly to MAE but with a minor difference.</a:t>
            </a:r>
          </a:p>
          <a:p>
            <a:pPr marL="285765" indent="-285765" defTabSz="914445" eaLnBrk="0" fontAlgn="base" hangingPunct="0">
              <a:spcBef>
                <a:spcPct val="0"/>
              </a:spcBef>
              <a:spcAft>
                <a:spcPct val="0"/>
              </a:spcAft>
              <a:buFont typeface="Arial" panose="020B0604020202020204" pitchFamily="34" charset="0"/>
              <a:buChar char="•"/>
            </a:pPr>
            <a:r>
              <a:rPr lang="en-US" altLang="en-US" dirty="0">
                <a:solidFill>
                  <a:schemeClr val="tx1">
                    <a:lumMod val="65000"/>
                    <a:lumOff val="35000"/>
                  </a:schemeClr>
                </a:solidFill>
                <a:latin typeface="Agrandir Narrow"/>
              </a:rPr>
              <a:t>RMSE determines whether there are any large errors or distances that could be caused if the model overestimated the prediction (that is the model predicted values that were significantly higher than the actual value) or underestimated the predictions (that is, predicted values less than actual prediction).</a:t>
            </a:r>
          </a:p>
        </p:txBody>
      </p:sp>
      <p:sp>
        <p:nvSpPr>
          <p:cNvPr id="8" name="TextBox 7">
            <a:extLst>
              <a:ext uri="{FF2B5EF4-FFF2-40B4-BE49-F238E27FC236}">
                <a16:creationId xmlns:a16="http://schemas.microsoft.com/office/drawing/2014/main" id="{44204BAC-9A41-565B-B590-10FB28D836F1}"/>
              </a:ext>
            </a:extLst>
          </p:cNvPr>
          <p:cNvSpPr txBox="1"/>
          <p:nvPr/>
        </p:nvSpPr>
        <p:spPr>
          <a:xfrm>
            <a:off x="2514600" y="7810500"/>
            <a:ext cx="14325600" cy="2000548"/>
          </a:xfrm>
          <a:prstGeom prst="rect">
            <a:avLst/>
          </a:prstGeom>
          <a:noFill/>
        </p:spPr>
        <p:txBody>
          <a:bodyPr wrap="square">
            <a:spAutoFit/>
          </a:bodyPr>
          <a:lstStyle/>
          <a:p>
            <a:pPr defTabSz="914445" eaLnBrk="0" fontAlgn="base" hangingPunct="0">
              <a:spcBef>
                <a:spcPct val="0"/>
              </a:spcBef>
              <a:spcAft>
                <a:spcPct val="0"/>
              </a:spcAft>
            </a:pPr>
            <a:r>
              <a:rPr lang="en-US" altLang="en-US" sz="2800" b="1" dirty="0">
                <a:latin typeface="Agrandir Narrow"/>
              </a:rPr>
              <a:t>When to Use RMSE?</a:t>
            </a:r>
          </a:p>
          <a:p>
            <a:pPr defTabSz="914445" eaLnBrk="0" fontAlgn="base" hangingPunct="0">
              <a:spcBef>
                <a:spcPct val="0"/>
              </a:spcBef>
              <a:spcAft>
                <a:spcPct val="0"/>
              </a:spcAft>
            </a:pPr>
            <a:r>
              <a:rPr lang="en-US" altLang="en-US" sz="2400" dirty="0">
                <a:latin typeface="Agrandir Narrow"/>
              </a:rPr>
              <a:t>If you are concerned about large errors. If the model overestimated or underestimated some points in the prediction (because the residual will be square, resulting in a large error), you should use RMSE.</a:t>
            </a:r>
          </a:p>
          <a:p>
            <a:pPr defTabSz="914445" eaLnBrk="0" fontAlgn="base" hangingPunct="0">
              <a:spcBef>
                <a:spcPct val="0"/>
              </a:spcBef>
              <a:spcAft>
                <a:spcPct val="0"/>
              </a:spcAft>
            </a:pPr>
            <a:r>
              <a:rPr lang="en-US" altLang="en-US" sz="2400" dirty="0">
                <a:latin typeface="Agrandir Narrow"/>
              </a:rPr>
              <a:t>RMSE not only calculates how close the prediction is to the actual value on average, but it also indicates the effect of large errors.</a:t>
            </a:r>
          </a:p>
        </p:txBody>
      </p:sp>
      <p:grpSp>
        <p:nvGrpSpPr>
          <p:cNvPr id="9" name="Group 10">
            <a:extLst>
              <a:ext uri="{FF2B5EF4-FFF2-40B4-BE49-F238E27FC236}">
                <a16:creationId xmlns:a16="http://schemas.microsoft.com/office/drawing/2014/main" id="{48224111-6ACC-AEE1-14A7-E2EE2DA5F234}"/>
              </a:ext>
            </a:extLst>
          </p:cNvPr>
          <p:cNvGrpSpPr/>
          <p:nvPr/>
        </p:nvGrpSpPr>
        <p:grpSpPr>
          <a:xfrm>
            <a:off x="2007810" y="7810500"/>
            <a:ext cx="577584" cy="618198"/>
            <a:chOff x="0" y="-54149"/>
            <a:chExt cx="770113" cy="824263"/>
          </a:xfrm>
        </p:grpSpPr>
        <p:grpSp>
          <p:nvGrpSpPr>
            <p:cNvPr id="17" name="Group 11">
              <a:extLst>
                <a:ext uri="{FF2B5EF4-FFF2-40B4-BE49-F238E27FC236}">
                  <a16:creationId xmlns:a16="http://schemas.microsoft.com/office/drawing/2014/main" id="{1CE796B1-B16E-8552-4471-B070D24ED0F5}"/>
                </a:ext>
              </a:extLst>
            </p:cNvPr>
            <p:cNvGrpSpPr/>
            <p:nvPr/>
          </p:nvGrpSpPr>
          <p:grpSpPr>
            <a:xfrm>
              <a:off x="146330" y="165356"/>
              <a:ext cx="413958" cy="413958"/>
              <a:chOff x="0" y="0"/>
              <a:chExt cx="471015" cy="471015"/>
            </a:xfrm>
          </p:grpSpPr>
          <p:sp>
            <p:nvSpPr>
              <p:cNvPr id="21" name="Freeform 12">
                <a:extLst>
                  <a:ext uri="{FF2B5EF4-FFF2-40B4-BE49-F238E27FC236}">
                    <a16:creationId xmlns:a16="http://schemas.microsoft.com/office/drawing/2014/main" id="{BE96F037-713E-2F6E-5207-FE3E078A506E}"/>
                  </a:ext>
                </a:extLst>
              </p:cNvPr>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22" name="TextBox 13">
                <a:extLst>
                  <a:ext uri="{FF2B5EF4-FFF2-40B4-BE49-F238E27FC236}">
                    <a16:creationId xmlns:a16="http://schemas.microsoft.com/office/drawing/2014/main" id="{8D8EA667-9881-756C-244F-9DA1F04F34FD}"/>
                  </a:ext>
                </a:extLst>
              </p:cNvPr>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8" name="Group 14">
              <a:extLst>
                <a:ext uri="{FF2B5EF4-FFF2-40B4-BE49-F238E27FC236}">
                  <a16:creationId xmlns:a16="http://schemas.microsoft.com/office/drawing/2014/main" id="{E9543788-7763-6B2F-5DF8-A176DDFE60DA}"/>
                </a:ext>
              </a:extLst>
            </p:cNvPr>
            <p:cNvGrpSpPr/>
            <p:nvPr/>
          </p:nvGrpSpPr>
          <p:grpSpPr>
            <a:xfrm>
              <a:off x="0" y="-54149"/>
              <a:ext cx="770113" cy="824263"/>
              <a:chOff x="0" y="-57150"/>
              <a:chExt cx="812800" cy="869950"/>
            </a:xfrm>
          </p:grpSpPr>
          <p:sp>
            <p:nvSpPr>
              <p:cNvPr id="19" name="Freeform 15">
                <a:extLst>
                  <a:ext uri="{FF2B5EF4-FFF2-40B4-BE49-F238E27FC236}">
                    <a16:creationId xmlns:a16="http://schemas.microsoft.com/office/drawing/2014/main" id="{B53524BF-184F-FC38-CD04-71527440BF02}"/>
                  </a:ext>
                </a:extLst>
              </p:cNvPr>
              <p:cNvSpPr/>
              <p:nvPr/>
            </p:nvSpPr>
            <p:spPr>
              <a:xfrm>
                <a:off x="58865" y="77031"/>
                <a:ext cx="436905" cy="436903"/>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20" name="TextBox 16">
                <a:extLst>
                  <a:ext uri="{FF2B5EF4-FFF2-40B4-BE49-F238E27FC236}">
                    <a16:creationId xmlns:a16="http://schemas.microsoft.com/office/drawing/2014/main" id="{4EF111C5-809B-E496-DBD9-BABBE6209C8D}"/>
                  </a:ext>
                </a:extLst>
              </p:cNvPr>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sp>
        <p:nvSpPr>
          <p:cNvPr id="2" name="TextBox 1">
            <a:extLst>
              <a:ext uri="{FF2B5EF4-FFF2-40B4-BE49-F238E27FC236}">
                <a16:creationId xmlns:a16="http://schemas.microsoft.com/office/drawing/2014/main" id="{2BEF627E-C596-0694-0E1D-122E706B2D5B}"/>
              </a:ext>
            </a:extLst>
          </p:cNvPr>
          <p:cNvSpPr txBox="1"/>
          <p:nvPr/>
        </p:nvSpPr>
        <p:spPr>
          <a:xfrm>
            <a:off x="16200637" y="118707"/>
            <a:ext cx="2399078"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Shahad Ajibi</a:t>
            </a:r>
          </a:p>
        </p:txBody>
      </p:sp>
      <p:sp>
        <p:nvSpPr>
          <p:cNvPr id="3" name="Slide Number Placeholder 2">
            <a:extLst>
              <a:ext uri="{FF2B5EF4-FFF2-40B4-BE49-F238E27FC236}">
                <a16:creationId xmlns:a16="http://schemas.microsoft.com/office/drawing/2014/main" id="{FC155D05-5426-7312-2269-279984F316D8}"/>
              </a:ext>
            </a:extLst>
          </p:cNvPr>
          <p:cNvSpPr>
            <a:spLocks noGrp="1"/>
          </p:cNvSpPr>
          <p:nvPr>
            <p:ph type="sldNum" sz="quarter" idx="12"/>
          </p:nvPr>
        </p:nvSpPr>
        <p:spPr/>
        <p:txBody>
          <a:bodyPr/>
          <a:lstStyle/>
          <a:p>
            <a:fld id="{ED1F9982-018B-45AE-BBE3-570284DE49FB}" type="slidenum">
              <a:rPr lang="en-US" smtClean="0"/>
              <a:t>28</a:t>
            </a:fld>
            <a:endParaRPr lang="en-US"/>
          </a:p>
        </p:txBody>
      </p:sp>
      <p:sp>
        <p:nvSpPr>
          <p:cNvPr id="6" name="Freeform 12">
            <a:extLst>
              <a:ext uri="{FF2B5EF4-FFF2-40B4-BE49-F238E27FC236}">
                <a16:creationId xmlns:a16="http://schemas.microsoft.com/office/drawing/2014/main" id="{3D8FAA77-79E9-DE94-794A-CA87D258F4DC}"/>
              </a:ext>
            </a:extLst>
          </p:cNvPr>
          <p:cNvSpPr/>
          <p:nvPr/>
        </p:nvSpPr>
        <p:spPr>
          <a:xfrm>
            <a:off x="2209285" y="3368493"/>
            <a:ext cx="310468" cy="310469"/>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7" name="Freeform 15">
            <a:extLst>
              <a:ext uri="{FF2B5EF4-FFF2-40B4-BE49-F238E27FC236}">
                <a16:creationId xmlns:a16="http://schemas.microsoft.com/office/drawing/2014/main" id="{45E805B9-A034-DF75-74D9-BCD45A3A2308}"/>
              </a:ext>
            </a:extLst>
          </p:cNvPr>
          <p:cNvSpPr/>
          <p:nvPr/>
        </p:nvSpPr>
        <p:spPr>
          <a:xfrm>
            <a:off x="2141368" y="3299215"/>
            <a:ext cx="310469" cy="310469"/>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Tree>
    <p:extLst>
      <p:ext uri="{BB962C8B-B14F-4D97-AF65-F5344CB8AC3E}">
        <p14:creationId xmlns:p14="http://schemas.microsoft.com/office/powerpoint/2010/main" val="871938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35235" y="7498080"/>
            <a:ext cx="7315200" cy="278892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8" y="1781920"/>
            <a:ext cx="1561364" cy="85449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3073" y="1843807"/>
            <a:ext cx="423923" cy="423923"/>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2" y="8680580"/>
            <a:ext cx="423923" cy="423923"/>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13921" y="1569959"/>
            <a:ext cx="423923" cy="423923"/>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57694" y="9258302"/>
            <a:ext cx="423923" cy="42392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700592" y="397385"/>
            <a:ext cx="423923" cy="423923"/>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74527" y="604778"/>
            <a:ext cx="423923" cy="42392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55023" y="9863078"/>
            <a:ext cx="423923" cy="423923"/>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45732" y="397385"/>
            <a:ext cx="423923" cy="423923"/>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760442" y="8680580"/>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08084" y="1952402"/>
            <a:ext cx="423923" cy="423923"/>
          </a:xfrm>
          <a:prstGeom prst="rect">
            <a:avLst/>
          </a:prstGeom>
        </p:spPr>
      </p:pic>
      <p:sp>
        <p:nvSpPr>
          <p:cNvPr id="24" name="TextBox 23">
            <a:extLst>
              <a:ext uri="{FF2B5EF4-FFF2-40B4-BE49-F238E27FC236}">
                <a16:creationId xmlns:a16="http://schemas.microsoft.com/office/drawing/2014/main" id="{AF6202D6-1F87-3758-6E5D-B652344A7BFB}"/>
              </a:ext>
            </a:extLst>
          </p:cNvPr>
          <p:cNvSpPr txBox="1"/>
          <p:nvPr/>
        </p:nvSpPr>
        <p:spPr>
          <a:xfrm>
            <a:off x="1676399" y="5346840"/>
            <a:ext cx="13731467" cy="1932517"/>
          </a:xfrm>
          <a:prstGeom prst="rect">
            <a:avLst/>
          </a:prstGeom>
          <a:noFill/>
        </p:spPr>
        <p:txBody>
          <a:bodyPr wrap="square">
            <a:spAutoFit/>
          </a:bodyPr>
          <a:lstStyle/>
          <a:p>
            <a:pPr algn="ctr" defTabSz="914445">
              <a:lnSpc>
                <a:spcPts val="7113"/>
              </a:lnSpc>
              <a:spcBef>
                <a:spcPct val="0"/>
              </a:spcBef>
              <a:defRPr/>
            </a:pPr>
            <a:r>
              <a:rPr lang="en-US" sz="8801" dirty="0">
                <a:solidFill>
                  <a:srgbClr val="D662A6"/>
                </a:solidFill>
                <a:latin typeface="Berlin Sans FB Demi" panose="020E0802020502020306" pitchFamily="34" charset="0"/>
              </a:rPr>
              <a:t> let’s take a Break </a:t>
            </a:r>
          </a:p>
          <a:p>
            <a:pPr algn="ctr" defTabSz="914445">
              <a:lnSpc>
                <a:spcPts val="7113"/>
              </a:lnSpc>
              <a:spcBef>
                <a:spcPct val="0"/>
              </a:spcBef>
              <a:defRPr/>
            </a:pPr>
            <a:r>
              <a:rPr lang="en-US" sz="8801" dirty="0">
                <a:solidFill>
                  <a:srgbClr val="D662A6"/>
                </a:solidFill>
                <a:latin typeface="Berlin Sans FB Demi" panose="020E0802020502020306" pitchFamily="34" charset="0"/>
              </a:rPr>
              <a:t> for 5 minutes</a:t>
            </a:r>
          </a:p>
        </p:txBody>
      </p:sp>
      <p:sp>
        <p:nvSpPr>
          <p:cNvPr id="3" name="TextBox 2">
            <a:extLst>
              <a:ext uri="{FF2B5EF4-FFF2-40B4-BE49-F238E27FC236}">
                <a16:creationId xmlns:a16="http://schemas.microsoft.com/office/drawing/2014/main" id="{4F712E02-9EF7-9270-CF46-27F0D1065BF0}"/>
              </a:ext>
            </a:extLst>
          </p:cNvPr>
          <p:cNvSpPr txBox="1"/>
          <p:nvPr/>
        </p:nvSpPr>
        <p:spPr>
          <a:xfrm>
            <a:off x="1676398" y="3255725"/>
            <a:ext cx="13731467" cy="1022011"/>
          </a:xfrm>
          <a:prstGeom prst="rect">
            <a:avLst/>
          </a:prstGeom>
          <a:noFill/>
        </p:spPr>
        <p:txBody>
          <a:bodyPr wrap="square">
            <a:spAutoFit/>
          </a:bodyPr>
          <a:lstStyle/>
          <a:p>
            <a:pPr algn="ctr" defTabSz="914445">
              <a:lnSpc>
                <a:spcPts val="7113"/>
              </a:lnSpc>
              <a:spcBef>
                <a:spcPct val="0"/>
              </a:spcBef>
              <a:defRPr/>
            </a:pPr>
            <a:r>
              <a:rPr lang="en-US" sz="8801" dirty="0">
                <a:solidFill>
                  <a:srgbClr val="213969"/>
                </a:solidFill>
                <a:latin typeface="Berlin Sans FB Demi" panose="020E0802020502020306" pitchFamily="34" charset="0"/>
              </a:rPr>
              <a:t> Any questions ?</a:t>
            </a:r>
          </a:p>
        </p:txBody>
      </p:sp>
      <p:sp>
        <p:nvSpPr>
          <p:cNvPr id="7" name="Slide Number Placeholder 6">
            <a:extLst>
              <a:ext uri="{FF2B5EF4-FFF2-40B4-BE49-F238E27FC236}">
                <a16:creationId xmlns:a16="http://schemas.microsoft.com/office/drawing/2014/main" id="{7338DE2E-EE91-8D56-6DB5-FC34C70E905A}"/>
              </a:ext>
            </a:extLst>
          </p:cNvPr>
          <p:cNvSpPr>
            <a:spLocks noGrp="1"/>
          </p:cNvSpPr>
          <p:nvPr>
            <p:ph type="sldNum" sz="quarter" idx="12"/>
          </p:nvPr>
        </p:nvSpPr>
        <p:spPr/>
        <p:txBody>
          <a:bodyPr/>
          <a:lstStyle/>
          <a:p>
            <a:fld id="{ED1F9982-018B-45AE-BBE3-570284DE49FB}" type="slidenum">
              <a:rPr lang="en-US" smtClean="0"/>
              <a:t>29</a:t>
            </a:fld>
            <a:endParaRPr lang="en-US"/>
          </a:p>
        </p:txBody>
      </p:sp>
    </p:spTree>
    <p:extLst>
      <p:ext uri="{BB962C8B-B14F-4D97-AF65-F5344CB8AC3E}">
        <p14:creationId xmlns:p14="http://schemas.microsoft.com/office/powerpoint/2010/main" val="191174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4746001" y="868451"/>
            <a:ext cx="8787977" cy="1007975"/>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ML Algorithms</a:t>
            </a:r>
          </a:p>
        </p:txBody>
      </p:sp>
      <p:grpSp>
        <p:nvGrpSpPr>
          <p:cNvPr id="10" name="Group 9">
            <a:extLst>
              <a:ext uri="{FF2B5EF4-FFF2-40B4-BE49-F238E27FC236}">
                <a16:creationId xmlns:a16="http://schemas.microsoft.com/office/drawing/2014/main" id="{05143E11-36D0-AFC5-A620-3A6A292F325E}"/>
              </a:ext>
            </a:extLst>
          </p:cNvPr>
          <p:cNvGrpSpPr/>
          <p:nvPr/>
        </p:nvGrpSpPr>
        <p:grpSpPr>
          <a:xfrm>
            <a:off x="1579731" y="3904919"/>
            <a:ext cx="1144681" cy="1125753"/>
            <a:chOff x="736817" y="3521459"/>
            <a:chExt cx="1144681" cy="1125753"/>
          </a:xfrm>
        </p:grpSpPr>
        <p:grpSp>
          <p:nvGrpSpPr>
            <p:cNvPr id="2" name="Group 2"/>
            <p:cNvGrpSpPr/>
            <p:nvPr/>
          </p:nvGrpSpPr>
          <p:grpSpPr>
            <a:xfrm>
              <a:off x="847536" y="3613250"/>
              <a:ext cx="1033962" cy="1033962"/>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sp>
          <p:sp>
            <p:nvSpPr>
              <p:cNvPr id="4" name="TextBox 4"/>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5" name="Group 5"/>
            <p:cNvGrpSpPr/>
            <p:nvPr/>
          </p:nvGrpSpPr>
          <p:grpSpPr>
            <a:xfrm>
              <a:off x="736817" y="3521459"/>
              <a:ext cx="1033962" cy="103396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7537" y="3669112"/>
              <a:ext cx="812522" cy="738656"/>
            </a:xfrm>
            <a:prstGeom prst="rect">
              <a:avLst/>
            </a:prstGeom>
          </p:spPr>
        </p:pic>
      </p:grpSp>
      <p:grpSp>
        <p:nvGrpSpPr>
          <p:cNvPr id="11" name="Group 10">
            <a:extLst>
              <a:ext uri="{FF2B5EF4-FFF2-40B4-BE49-F238E27FC236}">
                <a16:creationId xmlns:a16="http://schemas.microsoft.com/office/drawing/2014/main" id="{0030332C-4183-D458-6E63-1CCFDEAE8753}"/>
              </a:ext>
            </a:extLst>
          </p:cNvPr>
          <p:cNvGrpSpPr/>
          <p:nvPr/>
        </p:nvGrpSpPr>
        <p:grpSpPr>
          <a:xfrm>
            <a:off x="1579730" y="5781371"/>
            <a:ext cx="1144681" cy="1126555"/>
            <a:chOff x="736817" y="5828648"/>
            <a:chExt cx="1144681" cy="1126555"/>
          </a:xfrm>
        </p:grpSpPr>
        <p:grpSp>
          <p:nvGrpSpPr>
            <p:cNvPr id="16" name="Group 16"/>
            <p:cNvGrpSpPr/>
            <p:nvPr/>
          </p:nvGrpSpPr>
          <p:grpSpPr>
            <a:xfrm>
              <a:off x="847536" y="5921241"/>
              <a:ext cx="1033962" cy="1033962"/>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13969"/>
              </a:solidFill>
            </p:spPr>
          </p:sp>
          <p:sp>
            <p:nvSpPr>
              <p:cNvPr id="18" name="TextBox 18"/>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9" name="Group 19"/>
            <p:cNvGrpSpPr/>
            <p:nvPr/>
          </p:nvGrpSpPr>
          <p:grpSpPr>
            <a:xfrm>
              <a:off x="736817" y="5828648"/>
              <a:ext cx="1033962" cy="1033962"/>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1" name="TextBox 21"/>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7537" y="5952067"/>
              <a:ext cx="812522" cy="738656"/>
            </a:xfrm>
            <a:prstGeom prst="rect">
              <a:avLst/>
            </a:prstGeom>
          </p:spPr>
        </p:pic>
      </p:grpSp>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0483" y="8691660"/>
            <a:ext cx="1116437" cy="1133280"/>
          </a:xfrm>
          <a:prstGeom prst="rect">
            <a:avLst/>
          </a:prstGeom>
        </p:spPr>
      </p:pic>
      <p:sp>
        <p:nvSpPr>
          <p:cNvPr id="23" name="TextBox 23"/>
          <p:cNvSpPr txBox="1"/>
          <p:nvPr/>
        </p:nvSpPr>
        <p:spPr>
          <a:xfrm>
            <a:off x="2988112" y="4353472"/>
            <a:ext cx="7868814" cy="534762"/>
          </a:xfrm>
          <a:prstGeom prst="rect">
            <a:avLst/>
          </a:prstGeom>
        </p:spPr>
        <p:txBody>
          <a:bodyPr wrap="square" lIns="0" tIns="0" rIns="0" bIns="0" rtlCol="0" anchor="t">
            <a:spAutoFit/>
          </a:bodyPr>
          <a:lstStyle/>
          <a:p>
            <a:pPr algn="ctr">
              <a:lnSpc>
                <a:spcPts val="3815"/>
              </a:lnSpc>
              <a:spcBef>
                <a:spcPct val="0"/>
              </a:spcBef>
            </a:pPr>
            <a:r>
              <a:rPr lang="en-US" sz="4400" dirty="0">
                <a:solidFill>
                  <a:srgbClr val="050A30"/>
                </a:solidFill>
                <a:latin typeface="Agrandir Narrow Bold"/>
              </a:rPr>
              <a:t>K-Nearest Neighbors (K-NN)</a:t>
            </a:r>
          </a:p>
        </p:txBody>
      </p:sp>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8" y="1781920"/>
            <a:ext cx="1561364" cy="854492"/>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187616" y="8980186"/>
            <a:ext cx="3432329" cy="1029698"/>
          </a:xfrm>
          <a:prstGeom prst="rect">
            <a:avLst/>
          </a:prstGeom>
        </p:spPr>
      </p:pic>
      <p:pic>
        <p:nvPicPr>
          <p:cNvPr id="27" name="Picture 2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533977" y="3047535"/>
            <a:ext cx="850914" cy="850914"/>
          </a:xfrm>
          <a:prstGeom prst="rect">
            <a:avLst/>
          </a:prstGeom>
        </p:spPr>
      </p:pic>
      <p:pic>
        <p:nvPicPr>
          <p:cNvPr id="28" name="Picture 28"/>
          <p:cNvPicPr>
            <a:picLocks noChangeAspect="1"/>
          </p:cNvPicPr>
          <p:nvPr/>
        </p:nvPicPr>
        <p:blipFill>
          <a:blip r:embed="rId12"/>
          <a:srcRect/>
          <a:stretch>
            <a:fillRect/>
          </a:stretch>
        </p:blipFill>
        <p:spPr>
          <a:xfrm>
            <a:off x="16158196" y="492682"/>
            <a:ext cx="2544404" cy="2485034"/>
          </a:xfrm>
          <a:prstGeom prst="rect">
            <a:avLst/>
          </a:prstGeom>
        </p:spPr>
      </p:pic>
      <p:sp>
        <p:nvSpPr>
          <p:cNvPr id="29" name="TextBox 29"/>
          <p:cNvSpPr txBox="1"/>
          <p:nvPr/>
        </p:nvSpPr>
        <p:spPr>
          <a:xfrm>
            <a:off x="2988112" y="6280571"/>
            <a:ext cx="8321576" cy="534762"/>
          </a:xfrm>
          <a:prstGeom prst="rect">
            <a:avLst/>
          </a:prstGeom>
        </p:spPr>
        <p:txBody>
          <a:bodyPr wrap="square" lIns="0" tIns="0" rIns="0" bIns="0" rtlCol="0" anchor="t">
            <a:spAutoFit/>
          </a:bodyPr>
          <a:lstStyle/>
          <a:p>
            <a:pPr algn="ctr">
              <a:lnSpc>
                <a:spcPts val="3815"/>
              </a:lnSpc>
              <a:spcBef>
                <a:spcPct val="0"/>
              </a:spcBef>
            </a:pPr>
            <a:r>
              <a:rPr lang="en-US" sz="4400" dirty="0">
                <a:solidFill>
                  <a:srgbClr val="050A30"/>
                </a:solidFill>
                <a:latin typeface="Agrandir Narrow Bold"/>
              </a:rPr>
              <a:t>Support Vector Machine (SVM)</a:t>
            </a:r>
          </a:p>
        </p:txBody>
      </p:sp>
      <p:pic>
        <p:nvPicPr>
          <p:cNvPr id="33" name="Picture 3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095309" y="8410423"/>
            <a:ext cx="562475" cy="562475"/>
          </a:xfrm>
          <a:prstGeom prst="rect">
            <a:avLst/>
          </a:prstGeom>
        </p:spPr>
      </p:pic>
      <p:sp>
        <p:nvSpPr>
          <p:cNvPr id="30" name="TextBox 29">
            <a:extLst>
              <a:ext uri="{FF2B5EF4-FFF2-40B4-BE49-F238E27FC236}">
                <a16:creationId xmlns:a16="http://schemas.microsoft.com/office/drawing/2014/main" id="{E5671A57-FC1E-0A4D-DB37-8F9F4340674E}"/>
              </a:ext>
            </a:extLst>
          </p:cNvPr>
          <p:cNvSpPr txBox="1"/>
          <p:nvPr/>
        </p:nvSpPr>
        <p:spPr>
          <a:xfrm>
            <a:off x="15791842" y="201776"/>
            <a:ext cx="2544404"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9" name="Slide Number Placeholder 8">
            <a:extLst>
              <a:ext uri="{FF2B5EF4-FFF2-40B4-BE49-F238E27FC236}">
                <a16:creationId xmlns:a16="http://schemas.microsoft.com/office/drawing/2014/main" id="{B16E240D-A67C-AFF7-E7FD-646ACDB273A2}"/>
              </a:ext>
            </a:extLst>
          </p:cNvPr>
          <p:cNvSpPr>
            <a:spLocks noGrp="1"/>
          </p:cNvSpPr>
          <p:nvPr>
            <p:ph type="sldNum" sz="quarter" idx="12"/>
          </p:nvPr>
        </p:nvSpPr>
        <p:spPr/>
        <p:txBody>
          <a:bodyPr/>
          <a:lstStyle/>
          <a:p>
            <a:fld id="{ED1F9982-018B-45AE-BBE3-570284DE49FB}"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2583404" y="1261001"/>
            <a:ext cx="12164610" cy="1175921"/>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The main of objective of machine learning</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059" y="8928393"/>
            <a:ext cx="1116437"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6371" y="441796"/>
            <a:ext cx="1561364" cy="854492"/>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87616" y="8980186"/>
            <a:ext cx="3432329" cy="1029698"/>
          </a:xfrm>
          <a:prstGeom prst="rect">
            <a:avLst/>
          </a:prstGeom>
        </p:spPr>
      </p:pic>
      <p:sp>
        <p:nvSpPr>
          <p:cNvPr id="30" name="TextBox 30"/>
          <p:cNvSpPr txBox="1"/>
          <p:nvPr/>
        </p:nvSpPr>
        <p:spPr>
          <a:xfrm>
            <a:off x="1137052" y="2931728"/>
            <a:ext cx="16278806" cy="6867265"/>
          </a:xfrm>
          <a:prstGeom prst="rect">
            <a:avLst/>
          </a:prstGeom>
        </p:spPr>
        <p:txBody>
          <a:bodyPr wrap="square" lIns="0" tIns="0" rIns="0" bIns="0" rtlCol="0" anchor="t">
            <a:spAutoFit/>
          </a:bodyPr>
          <a:lstStyle/>
          <a:p>
            <a:pPr marL="514350" indent="-514350">
              <a:lnSpc>
                <a:spcPct val="150000"/>
              </a:lnSpc>
              <a:buFont typeface="Wingdings" panose="05000000000000000000" pitchFamily="2" charset="2"/>
              <a:buChar char="q"/>
            </a:pPr>
            <a:r>
              <a:rPr lang="en-US" sz="3000" dirty="0">
                <a:solidFill>
                  <a:srgbClr val="050A30"/>
                </a:solidFill>
                <a:latin typeface="Agrandir Narrow"/>
              </a:rPr>
              <a:t>The main objective of machine learning models is to achieve good performance when new –and not previously seen– entries are analyzed. This is known as </a:t>
            </a:r>
            <a:r>
              <a:rPr lang="en-US" sz="3000" b="1" dirty="0">
                <a:solidFill>
                  <a:srgbClr val="050A30"/>
                </a:solidFill>
                <a:latin typeface="Agrandir Narrow"/>
              </a:rPr>
              <a:t>Generalization</a:t>
            </a:r>
            <a:r>
              <a:rPr lang="en-US" sz="3000" dirty="0">
                <a:solidFill>
                  <a:srgbClr val="050A30"/>
                </a:solidFill>
                <a:latin typeface="Agrandir Narrow"/>
              </a:rPr>
              <a:t>.</a:t>
            </a:r>
          </a:p>
          <a:p>
            <a:pPr>
              <a:lnSpc>
                <a:spcPct val="150000"/>
              </a:lnSpc>
            </a:pPr>
            <a:endParaRPr lang="en-US" sz="3000" dirty="0">
              <a:solidFill>
                <a:srgbClr val="050A30"/>
              </a:solidFill>
              <a:latin typeface="Agrandir Narrow"/>
            </a:endParaRPr>
          </a:p>
          <a:p>
            <a:pPr marL="514350" indent="-514350">
              <a:lnSpc>
                <a:spcPct val="150000"/>
              </a:lnSpc>
              <a:buFont typeface="Wingdings" panose="05000000000000000000" pitchFamily="2" charset="2"/>
              <a:buChar char="q"/>
            </a:pPr>
            <a:r>
              <a:rPr lang="en-US" sz="3000" dirty="0">
                <a:solidFill>
                  <a:srgbClr val="050A30"/>
                </a:solidFill>
                <a:latin typeface="Agrandir Narrow"/>
              </a:rPr>
              <a:t>It’s essential for the model to function correctly across a whole range of new inputs, not just the examples that it was trained with.</a:t>
            </a:r>
          </a:p>
          <a:p>
            <a:pPr>
              <a:lnSpc>
                <a:spcPct val="150000"/>
              </a:lnSpc>
            </a:pPr>
            <a:endParaRPr lang="en-US" sz="3000" dirty="0">
              <a:solidFill>
                <a:srgbClr val="050A30"/>
              </a:solidFill>
              <a:latin typeface="Agrandir Narrow"/>
            </a:endParaRPr>
          </a:p>
          <a:p>
            <a:pPr marL="514350" indent="-514350">
              <a:lnSpc>
                <a:spcPct val="150000"/>
              </a:lnSpc>
              <a:buFont typeface="Wingdings" panose="05000000000000000000" pitchFamily="2" charset="2"/>
              <a:buChar char="q"/>
            </a:pPr>
            <a:r>
              <a:rPr lang="en-US" sz="3000" b="1" dirty="0">
                <a:solidFill>
                  <a:srgbClr val="050A30"/>
                </a:solidFill>
                <a:latin typeface="Agrandir Narrow"/>
              </a:rPr>
              <a:t>Training Set:</a:t>
            </a:r>
            <a:r>
              <a:rPr lang="en-US" sz="3000" dirty="0">
                <a:solidFill>
                  <a:srgbClr val="050A30"/>
                </a:solidFill>
                <a:latin typeface="Agrandir Narrow"/>
              </a:rPr>
              <a:t> is used to train the parameters of the model. </a:t>
            </a:r>
          </a:p>
          <a:p>
            <a:pPr marL="514350" indent="-514350">
              <a:lnSpc>
                <a:spcPct val="150000"/>
              </a:lnSpc>
              <a:buFont typeface="Wingdings" panose="05000000000000000000" pitchFamily="2" charset="2"/>
              <a:buChar char="q"/>
            </a:pPr>
            <a:r>
              <a:rPr lang="en-US" sz="3000" b="1" dirty="0">
                <a:solidFill>
                  <a:srgbClr val="050A30"/>
                </a:solidFill>
                <a:latin typeface="Agrandir Narrow"/>
              </a:rPr>
              <a:t>Validation Set: </a:t>
            </a:r>
            <a:r>
              <a:rPr lang="en-US" sz="3000" dirty="0">
                <a:solidFill>
                  <a:srgbClr val="050A30"/>
                </a:solidFill>
                <a:latin typeface="Agrandir Narrow"/>
              </a:rPr>
              <a:t>is used to estimate the generalization error during and after training.</a:t>
            </a:r>
          </a:p>
          <a:p>
            <a:pPr marL="514350" indent="-514350">
              <a:lnSpc>
                <a:spcPct val="150000"/>
              </a:lnSpc>
              <a:buFont typeface="Wingdings" panose="05000000000000000000" pitchFamily="2" charset="2"/>
              <a:buChar char="q"/>
            </a:pPr>
            <a:r>
              <a:rPr lang="en-US" sz="3000" dirty="0">
                <a:solidFill>
                  <a:srgbClr val="050A30"/>
                </a:solidFill>
                <a:latin typeface="Agrandir Narrow"/>
              </a:rPr>
              <a:t>In general, between 70% to 80% of the data is used for training, while the rest is used for validation.</a:t>
            </a:r>
          </a:p>
        </p:txBody>
      </p:sp>
      <p:pic>
        <p:nvPicPr>
          <p:cNvPr id="3" name="Picture 2" descr="Logo&#10;&#10;Description automatically generated with medium confidence">
            <a:extLst>
              <a:ext uri="{FF2B5EF4-FFF2-40B4-BE49-F238E27FC236}">
                <a16:creationId xmlns:a16="http://schemas.microsoft.com/office/drawing/2014/main" id="{DC471ACB-BE7B-EE46-BF22-723E3FC07F4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4033"/>
          <a:stretch/>
        </p:blipFill>
        <p:spPr>
          <a:xfrm>
            <a:off x="15673323" y="736235"/>
            <a:ext cx="2258307" cy="2307951"/>
          </a:xfrm>
          <a:prstGeom prst="rect">
            <a:avLst/>
          </a:prstGeom>
        </p:spPr>
      </p:pic>
      <p:pic>
        <p:nvPicPr>
          <p:cNvPr id="10" name="Picture 5">
            <a:extLst>
              <a:ext uri="{FF2B5EF4-FFF2-40B4-BE49-F238E27FC236}">
                <a16:creationId xmlns:a16="http://schemas.microsoft.com/office/drawing/2014/main" id="{65D764AA-A068-0249-B441-8219177B7A6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247866" y="6024141"/>
            <a:ext cx="850914" cy="850914"/>
          </a:xfrm>
          <a:prstGeom prst="rect">
            <a:avLst/>
          </a:prstGeom>
        </p:spPr>
      </p:pic>
      <p:pic>
        <p:nvPicPr>
          <p:cNvPr id="11" name="Picture 5">
            <a:extLst>
              <a:ext uri="{FF2B5EF4-FFF2-40B4-BE49-F238E27FC236}">
                <a16:creationId xmlns:a16="http://schemas.microsoft.com/office/drawing/2014/main" id="{0E20F892-FACF-0248-B691-5512011321B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87160" y="1848960"/>
            <a:ext cx="850914" cy="850914"/>
          </a:xfrm>
          <a:prstGeom prst="rect">
            <a:avLst/>
          </a:prstGeom>
        </p:spPr>
      </p:pic>
      <p:sp>
        <p:nvSpPr>
          <p:cNvPr id="4" name="TextBox 3">
            <a:extLst>
              <a:ext uri="{FF2B5EF4-FFF2-40B4-BE49-F238E27FC236}">
                <a16:creationId xmlns:a16="http://schemas.microsoft.com/office/drawing/2014/main" id="{9B6A2B37-948B-DB44-7A4C-44A2E0913E9B}"/>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CFD7BAD8-EB01-92D6-5B6C-7DD892774DB6}"/>
              </a:ext>
            </a:extLst>
          </p:cNvPr>
          <p:cNvSpPr>
            <a:spLocks noGrp="1"/>
          </p:cNvSpPr>
          <p:nvPr>
            <p:ph type="sldNum" sz="quarter" idx="12"/>
          </p:nvPr>
        </p:nvSpPr>
        <p:spPr/>
        <p:txBody>
          <a:bodyPr/>
          <a:lstStyle/>
          <a:p>
            <a:fld id="{ED1F9982-018B-45AE-BBE3-570284DE49FB}"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5924550" y="659770"/>
            <a:ext cx="6438900" cy="1007975"/>
          </a:xfrm>
          <a:prstGeom prst="roundRect">
            <a:avLst>
              <a:gd name="adj" fmla="val 3510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Bias and variance</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612" y="8949129"/>
            <a:ext cx="1116437"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368" y="534130"/>
            <a:ext cx="1561364" cy="854492"/>
          </a:xfrm>
          <a:prstGeom prst="rect">
            <a:avLst/>
          </a:prstGeom>
        </p:spPr>
      </p:pic>
      <p:sp>
        <p:nvSpPr>
          <p:cNvPr id="30" name="TextBox 30"/>
          <p:cNvSpPr txBox="1"/>
          <p:nvPr/>
        </p:nvSpPr>
        <p:spPr>
          <a:xfrm>
            <a:off x="1275048" y="2289748"/>
            <a:ext cx="15336552" cy="2687146"/>
          </a:xfrm>
          <a:prstGeom prst="rect">
            <a:avLst/>
          </a:prstGeom>
        </p:spPr>
        <p:txBody>
          <a:bodyPr wrap="square" lIns="0" tIns="0" rIns="0" bIns="0" rtlCol="0" anchor="t">
            <a:spAutoFit/>
          </a:bodyPr>
          <a:lstStyle/>
          <a:p>
            <a:pPr algn="just">
              <a:lnSpc>
                <a:spcPct val="150000"/>
              </a:lnSpc>
              <a:spcBef>
                <a:spcPct val="0"/>
              </a:spcBef>
            </a:pPr>
            <a:r>
              <a:rPr lang="en-US" sz="2972" b="1" dirty="0">
                <a:solidFill>
                  <a:srgbClr val="050A30"/>
                </a:solidFill>
                <a:latin typeface="Agrandir Narrow"/>
              </a:rPr>
              <a:t>Bias</a:t>
            </a:r>
            <a:r>
              <a:rPr lang="en-US" sz="2972" dirty="0">
                <a:solidFill>
                  <a:srgbClr val="050A30"/>
                </a:solidFill>
                <a:latin typeface="Agrandir Narrow"/>
              </a:rPr>
              <a:t>: the error rate of a learning algorithm on the training set, in other words, is the simplifying assumptions made by the model to make the target function easier to approximate. </a:t>
            </a:r>
          </a:p>
          <a:p>
            <a:pPr algn="just">
              <a:lnSpc>
                <a:spcPct val="150000"/>
              </a:lnSpc>
              <a:spcBef>
                <a:spcPct val="0"/>
              </a:spcBef>
            </a:pPr>
            <a:r>
              <a:rPr lang="en-US" sz="2972" b="1" dirty="0">
                <a:solidFill>
                  <a:srgbClr val="050A30"/>
                </a:solidFill>
                <a:latin typeface="Agrandir Narrow"/>
              </a:rPr>
              <a:t>Variance</a:t>
            </a:r>
            <a:r>
              <a:rPr lang="en-US" sz="2972" dirty="0">
                <a:solidFill>
                  <a:srgbClr val="050A30"/>
                </a:solidFill>
                <a:latin typeface="Agrandir Narrow"/>
              </a:rPr>
              <a:t>: how much worse the performance of an algorithm on the validation set is with respect to the training set.</a:t>
            </a:r>
          </a:p>
        </p:txBody>
      </p:sp>
      <p:pic>
        <p:nvPicPr>
          <p:cNvPr id="4" name="Picture 3" descr="Circle&#10;&#10;Description automatically generated">
            <a:extLst>
              <a:ext uri="{FF2B5EF4-FFF2-40B4-BE49-F238E27FC236}">
                <a16:creationId xmlns:a16="http://schemas.microsoft.com/office/drawing/2014/main" id="{D752A627-6F35-0744-8E32-1527250DB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012" y="4393846"/>
            <a:ext cx="6018803" cy="5764997"/>
          </a:xfrm>
          <a:prstGeom prst="rect">
            <a:avLst/>
          </a:prstGeom>
        </p:spPr>
      </p:pic>
      <p:pic>
        <p:nvPicPr>
          <p:cNvPr id="9" name="Picture 26">
            <a:extLst>
              <a:ext uri="{FF2B5EF4-FFF2-40B4-BE49-F238E27FC236}">
                <a16:creationId xmlns:a16="http://schemas.microsoft.com/office/drawing/2014/main" id="{D75E6663-AB0D-AA47-B6C2-675120474F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630144" y="9129145"/>
            <a:ext cx="3432329" cy="1029698"/>
          </a:xfrm>
          <a:prstGeom prst="rect">
            <a:avLst/>
          </a:prstGeom>
        </p:spPr>
      </p:pic>
      <p:pic>
        <p:nvPicPr>
          <p:cNvPr id="10" name="Picture 11">
            <a:extLst>
              <a:ext uri="{FF2B5EF4-FFF2-40B4-BE49-F238E27FC236}">
                <a16:creationId xmlns:a16="http://schemas.microsoft.com/office/drawing/2014/main" id="{D7F12D88-7519-8C46-B9F4-579A8C23B53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989168" y="288692"/>
            <a:ext cx="719873" cy="719873"/>
          </a:xfrm>
          <a:prstGeom prst="rect">
            <a:avLst/>
          </a:prstGeom>
        </p:spPr>
      </p:pic>
      <p:pic>
        <p:nvPicPr>
          <p:cNvPr id="11" name="Picture 11">
            <a:extLst>
              <a:ext uri="{FF2B5EF4-FFF2-40B4-BE49-F238E27FC236}">
                <a16:creationId xmlns:a16="http://schemas.microsoft.com/office/drawing/2014/main" id="{04461422-62EB-2642-BEC8-EE781204F02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19218" y="8589193"/>
            <a:ext cx="719873" cy="719873"/>
          </a:xfrm>
          <a:prstGeom prst="rect">
            <a:avLst/>
          </a:prstGeom>
        </p:spPr>
      </p:pic>
      <p:pic>
        <p:nvPicPr>
          <p:cNvPr id="12" name="Picture 5">
            <a:extLst>
              <a:ext uri="{FF2B5EF4-FFF2-40B4-BE49-F238E27FC236}">
                <a16:creationId xmlns:a16="http://schemas.microsoft.com/office/drawing/2014/main" id="{83E53392-D2D7-494D-A97C-D919F534A8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137571" y="1362572"/>
            <a:ext cx="850914" cy="850914"/>
          </a:xfrm>
          <a:prstGeom prst="rect">
            <a:avLst/>
          </a:prstGeom>
        </p:spPr>
      </p:pic>
      <p:sp>
        <p:nvSpPr>
          <p:cNvPr id="3" name="TextBox 2">
            <a:extLst>
              <a:ext uri="{FF2B5EF4-FFF2-40B4-BE49-F238E27FC236}">
                <a16:creationId xmlns:a16="http://schemas.microsoft.com/office/drawing/2014/main" id="{057D88EB-0F63-AFD0-AD04-CF4D55232F61}"/>
              </a:ext>
            </a:extLst>
          </p:cNvPr>
          <p:cNvSpPr txBox="1"/>
          <p:nvPr/>
        </p:nvSpPr>
        <p:spPr>
          <a:xfrm>
            <a:off x="1146035" y="5314113"/>
            <a:ext cx="9349688" cy="3490314"/>
          </a:xfrm>
          <a:prstGeom prst="rect">
            <a:avLst/>
          </a:prstGeom>
          <a:noFill/>
        </p:spPr>
        <p:txBody>
          <a:bodyPr wrap="square" rtlCol="0">
            <a:spAutoFit/>
          </a:bodyPr>
          <a:lstStyle/>
          <a:p>
            <a:pPr lvl="0">
              <a:lnSpc>
                <a:spcPct val="150000"/>
              </a:lnSpc>
              <a:spcBef>
                <a:spcPct val="0"/>
              </a:spcBef>
            </a:pPr>
            <a:r>
              <a:rPr lang="en-US" sz="3000" dirty="0">
                <a:solidFill>
                  <a:srgbClr val="050A30"/>
                </a:solidFill>
                <a:latin typeface="Agrandir Narrow"/>
              </a:rPr>
              <a:t>So, how well a machine learning algorithm works is determined by its ability to:</a:t>
            </a:r>
          </a:p>
          <a:p>
            <a:pPr marL="685800" indent="-685800">
              <a:lnSpc>
                <a:spcPct val="150000"/>
              </a:lnSpc>
              <a:spcBef>
                <a:spcPct val="0"/>
              </a:spcBef>
              <a:buFont typeface="+mj-lt"/>
              <a:buAutoNum type="arabicPeriod"/>
            </a:pPr>
            <a:r>
              <a:rPr lang="en-US" sz="3000" dirty="0">
                <a:solidFill>
                  <a:srgbClr val="050A30"/>
                </a:solidFill>
                <a:latin typeface="Agrandir Narrow"/>
              </a:rPr>
              <a:t>Reduce training errors.</a:t>
            </a:r>
          </a:p>
          <a:p>
            <a:pPr marL="685800" indent="-685800">
              <a:lnSpc>
                <a:spcPct val="150000"/>
              </a:lnSpc>
              <a:spcBef>
                <a:spcPct val="0"/>
              </a:spcBef>
              <a:buFont typeface="+mj-lt"/>
              <a:buAutoNum type="arabicPeriod"/>
            </a:pPr>
            <a:r>
              <a:rPr lang="en-US" sz="3000" dirty="0">
                <a:solidFill>
                  <a:srgbClr val="050A30"/>
                </a:solidFill>
                <a:latin typeface="Agrandir Narrow"/>
              </a:rPr>
              <a:t>Reduce the gap between training and validation errors.</a:t>
            </a:r>
            <a:endParaRPr lang="en-US" sz="3000" dirty="0">
              <a:latin typeface="Dosis" panose="020F0502020204030204" pitchFamily="34" charset="0"/>
            </a:endParaRPr>
          </a:p>
        </p:txBody>
      </p:sp>
      <p:sp>
        <p:nvSpPr>
          <p:cNvPr id="5" name="TextBox 4">
            <a:extLst>
              <a:ext uri="{FF2B5EF4-FFF2-40B4-BE49-F238E27FC236}">
                <a16:creationId xmlns:a16="http://schemas.microsoft.com/office/drawing/2014/main" id="{A078529C-B90F-05FB-1298-F35136938895}"/>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FC0AB7EB-4130-77CE-1A28-C2AF24EA43F9}"/>
              </a:ext>
            </a:extLst>
          </p:cNvPr>
          <p:cNvSpPr>
            <a:spLocks noGrp="1"/>
          </p:cNvSpPr>
          <p:nvPr>
            <p:ph type="sldNum" sz="quarter" idx="12"/>
          </p:nvPr>
        </p:nvSpPr>
        <p:spPr/>
        <p:txBody>
          <a:bodyPr/>
          <a:lstStyle/>
          <a:p>
            <a:fld id="{ED1F9982-018B-45AE-BBE3-570284DE49FB}" type="slidenum">
              <a:rPr lang="en-US" smtClean="0"/>
              <a:t>31</a:t>
            </a:fld>
            <a:endParaRPr lang="en-US"/>
          </a:p>
        </p:txBody>
      </p:sp>
    </p:spTree>
    <p:extLst>
      <p:ext uri="{BB962C8B-B14F-4D97-AF65-F5344CB8AC3E}">
        <p14:creationId xmlns:p14="http://schemas.microsoft.com/office/powerpoint/2010/main" val="4235045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1174" y="8843895"/>
            <a:ext cx="1116437"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368" y="534130"/>
            <a:ext cx="1561364" cy="854492"/>
          </a:xfrm>
          <a:prstGeom prst="rect">
            <a:avLst/>
          </a:prstGeom>
        </p:spPr>
      </p:pic>
      <p:sp>
        <p:nvSpPr>
          <p:cNvPr id="5" name="Flowchart: Process 4">
            <a:extLst>
              <a:ext uri="{FF2B5EF4-FFF2-40B4-BE49-F238E27FC236}">
                <a16:creationId xmlns:a16="http://schemas.microsoft.com/office/drawing/2014/main" id="{1CA893E7-D680-40EB-4CF9-DFDE6606DAA7}"/>
              </a:ext>
            </a:extLst>
          </p:cNvPr>
          <p:cNvSpPr/>
          <p:nvPr/>
        </p:nvSpPr>
        <p:spPr>
          <a:xfrm>
            <a:off x="1249588" y="2514105"/>
            <a:ext cx="15484976" cy="3082380"/>
          </a:xfrm>
          <a:prstGeom prst="flowChartProcess">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just" fontAlgn="base"/>
            <a:r>
              <a:rPr lang="en-US" sz="3000" b="1" dirty="0">
                <a:solidFill>
                  <a:srgbClr val="050A30"/>
                </a:solidFill>
                <a:latin typeface="Agrandir Narrow"/>
              </a:rPr>
              <a:t>Underfitting: </a:t>
            </a:r>
            <a:r>
              <a:rPr lang="en-US" sz="3000" dirty="0">
                <a:solidFill>
                  <a:srgbClr val="050A30"/>
                </a:solidFill>
                <a:latin typeface="Agrandir Narrow"/>
              </a:rPr>
              <a:t>occurs when the model is not able to obtain a sufficiently low error on the training set, meaning it’s not able to find or model relevant data patterns from data input.</a:t>
            </a:r>
          </a:p>
          <a:p>
            <a:pPr algn="just" fontAlgn="base"/>
            <a:endParaRPr lang="en-US" sz="3000" dirty="0">
              <a:solidFill>
                <a:srgbClr val="050A30"/>
              </a:solidFill>
              <a:latin typeface="Agrandir Narrow"/>
            </a:endParaRPr>
          </a:p>
          <a:p>
            <a:pPr algn="just" fontAlgn="base"/>
            <a:r>
              <a:rPr lang="en-US" sz="3000" b="1" dirty="0">
                <a:solidFill>
                  <a:srgbClr val="050A30"/>
                </a:solidFill>
                <a:latin typeface="Agrandir Narrow"/>
              </a:rPr>
              <a:t>Overfitting: </a:t>
            </a:r>
            <a:r>
              <a:rPr lang="en-US" sz="3000" dirty="0">
                <a:solidFill>
                  <a:srgbClr val="050A30"/>
                </a:solidFill>
                <a:latin typeface="Agrandir Narrow"/>
              </a:rPr>
              <a:t>occurs when the performance of the model on the training set is good, but it lowers considerably on the validation set, meaning the gap between the training error and the validation error is too big.</a:t>
            </a:r>
          </a:p>
        </p:txBody>
      </p:sp>
      <p:graphicFrame>
        <p:nvGraphicFramePr>
          <p:cNvPr id="3" name="Table 5">
            <a:extLst>
              <a:ext uri="{FF2B5EF4-FFF2-40B4-BE49-F238E27FC236}">
                <a16:creationId xmlns:a16="http://schemas.microsoft.com/office/drawing/2014/main" id="{60E50A43-4F37-9A4E-A3B3-D4DE93E312DF}"/>
              </a:ext>
            </a:extLst>
          </p:cNvPr>
          <p:cNvGraphicFramePr>
            <a:graphicFrameLocks noGrp="1"/>
          </p:cNvGraphicFramePr>
          <p:nvPr/>
        </p:nvGraphicFramePr>
        <p:xfrm>
          <a:off x="1340822" y="5866286"/>
          <a:ext cx="7635996" cy="3149597"/>
        </p:xfrm>
        <a:graphic>
          <a:graphicData uri="http://schemas.openxmlformats.org/drawingml/2006/table">
            <a:tbl>
              <a:tblPr firstRow="1" bandRow="1">
                <a:tableStyleId>{5C22544A-7EE6-4342-B048-85BDC9FD1C3A}</a:tableStyleId>
              </a:tblPr>
              <a:tblGrid>
                <a:gridCol w="3817998">
                  <a:extLst>
                    <a:ext uri="{9D8B030D-6E8A-4147-A177-3AD203B41FA5}">
                      <a16:colId xmlns:a16="http://schemas.microsoft.com/office/drawing/2014/main" val="4238951559"/>
                    </a:ext>
                  </a:extLst>
                </a:gridCol>
                <a:gridCol w="3817998">
                  <a:extLst>
                    <a:ext uri="{9D8B030D-6E8A-4147-A177-3AD203B41FA5}">
                      <a16:colId xmlns:a16="http://schemas.microsoft.com/office/drawing/2014/main" val="1279101592"/>
                    </a:ext>
                  </a:extLst>
                </a:gridCol>
              </a:tblGrid>
              <a:tr h="771228">
                <a:tc>
                  <a:txBody>
                    <a:bodyPr/>
                    <a:lstStyle/>
                    <a:p>
                      <a:pPr marL="0" algn="ctr" defTabSz="914400" rtl="0" eaLnBrk="1" latinLnBrk="0" hangingPunct="1"/>
                      <a:r>
                        <a:rPr lang="en-US" sz="1800" dirty="0"/>
                        <a:t>U</a:t>
                      </a:r>
                      <a:r>
                        <a:rPr lang="en-SA" sz="1800" dirty="0"/>
                        <a:t>nderFitting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tc>
                  <a:txBody>
                    <a:bodyPr/>
                    <a:lstStyle/>
                    <a:p>
                      <a:pPr algn="ctr"/>
                      <a:r>
                        <a:rPr lang="en-SA" sz="1800" dirty="0"/>
                        <a:t>OverFitting</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5063084"/>
                  </a:ext>
                </a:extLst>
              </a:tr>
              <a:tr h="771228">
                <a:tc>
                  <a:txBody>
                    <a:bodyPr/>
                    <a:lstStyle/>
                    <a:p>
                      <a:pPr algn="ctr"/>
                      <a:r>
                        <a:rPr lang="en-SA" sz="1800" dirty="0"/>
                        <a:t>More complex model</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SA" sz="1800" dirty="0"/>
                        <a:t>More simple model</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7749151"/>
                  </a:ext>
                </a:extLst>
              </a:tr>
              <a:tr h="771228">
                <a:tc>
                  <a:txBody>
                    <a:bodyPr/>
                    <a:lstStyle/>
                    <a:p>
                      <a:pPr algn="ctr"/>
                      <a:r>
                        <a:rPr lang="en-SA" sz="1800" dirty="0"/>
                        <a:t>Less regularization</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SA" sz="1800" dirty="0"/>
                        <a:t>More regularization</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9732154"/>
                  </a:ext>
                </a:extLst>
              </a:tr>
              <a:tr h="835913">
                <a:tc>
                  <a:txBody>
                    <a:bodyPr/>
                    <a:lstStyle/>
                    <a:p>
                      <a:pPr algn="ctr"/>
                      <a:r>
                        <a:rPr lang="en-SA" sz="1800" dirty="0"/>
                        <a:t>Larger quantity of features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A" sz="1800" dirty="0"/>
                        <a:t>Smaller quantity of features</a:t>
                      </a:r>
                    </a:p>
                    <a:p>
                      <a:pPr marL="0" algn="ctr" defTabSz="914400" rtl="0" eaLnBrk="1" latinLnBrk="0" hangingPunct="1"/>
                      <a:endParaRPr lang="en-SA" sz="1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500568"/>
                  </a:ext>
                </a:extLst>
              </a:tr>
            </a:tbl>
          </a:graphicData>
        </a:graphic>
      </p:graphicFrame>
      <p:pic>
        <p:nvPicPr>
          <p:cNvPr id="11" name="Picture 26">
            <a:extLst>
              <a:ext uri="{FF2B5EF4-FFF2-40B4-BE49-F238E27FC236}">
                <a16:creationId xmlns:a16="http://schemas.microsoft.com/office/drawing/2014/main" id="{FA07DE92-3DDC-C043-8FDD-A29CB96D5A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01355" y="9257303"/>
            <a:ext cx="3432329" cy="1029698"/>
          </a:xfrm>
          <a:prstGeom prst="rect">
            <a:avLst/>
          </a:prstGeom>
        </p:spPr>
      </p:pic>
      <p:pic>
        <p:nvPicPr>
          <p:cNvPr id="12" name="Picture 5">
            <a:extLst>
              <a:ext uri="{FF2B5EF4-FFF2-40B4-BE49-F238E27FC236}">
                <a16:creationId xmlns:a16="http://schemas.microsoft.com/office/drawing/2014/main" id="{22E6DD46-3D31-FB46-A2A3-752F1933D2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66604" y="6873485"/>
            <a:ext cx="850914" cy="850914"/>
          </a:xfrm>
          <a:prstGeom prst="rect">
            <a:avLst/>
          </a:prstGeom>
        </p:spPr>
      </p:pic>
      <p:pic>
        <p:nvPicPr>
          <p:cNvPr id="13" name="Picture 5">
            <a:extLst>
              <a:ext uri="{FF2B5EF4-FFF2-40B4-BE49-F238E27FC236}">
                <a16:creationId xmlns:a16="http://schemas.microsoft.com/office/drawing/2014/main" id="{04FBBA4B-8366-1842-B0AF-5A32F57C13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866792" y="304997"/>
            <a:ext cx="850914" cy="850914"/>
          </a:xfrm>
          <a:prstGeom prst="rect">
            <a:avLst/>
          </a:prstGeom>
        </p:spPr>
      </p:pic>
      <p:pic>
        <p:nvPicPr>
          <p:cNvPr id="14" name="Picture 11">
            <a:extLst>
              <a:ext uri="{FF2B5EF4-FFF2-40B4-BE49-F238E27FC236}">
                <a16:creationId xmlns:a16="http://schemas.microsoft.com/office/drawing/2014/main" id="{2A4B133D-804C-6A43-81FF-23F1AB35E08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384546" y="9257303"/>
            <a:ext cx="719873" cy="719873"/>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A30FB959-964A-1443-BE7F-6E84A71B2E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3786" y="5263061"/>
            <a:ext cx="7210778" cy="3752822"/>
          </a:xfrm>
          <a:prstGeom prst="rect">
            <a:avLst/>
          </a:prstGeom>
        </p:spPr>
      </p:pic>
      <p:sp>
        <p:nvSpPr>
          <p:cNvPr id="6" name="Rectangle: Rounded Corners 5">
            <a:extLst>
              <a:ext uri="{FF2B5EF4-FFF2-40B4-BE49-F238E27FC236}">
                <a16:creationId xmlns:a16="http://schemas.microsoft.com/office/drawing/2014/main" id="{27F5B00D-2777-943D-8D0C-480D1B9B0B45}"/>
              </a:ext>
            </a:extLst>
          </p:cNvPr>
          <p:cNvSpPr/>
          <p:nvPr/>
        </p:nvSpPr>
        <p:spPr>
          <a:xfrm>
            <a:off x="5158820" y="1213589"/>
            <a:ext cx="7970355" cy="1007975"/>
          </a:xfrm>
          <a:prstGeom prst="roundRect">
            <a:avLst>
              <a:gd name="adj" fmla="val 3510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Underfitting &amp; Overfitting</a:t>
            </a:r>
          </a:p>
        </p:txBody>
      </p:sp>
      <p:sp>
        <p:nvSpPr>
          <p:cNvPr id="2" name="TextBox 1">
            <a:extLst>
              <a:ext uri="{FF2B5EF4-FFF2-40B4-BE49-F238E27FC236}">
                <a16:creationId xmlns:a16="http://schemas.microsoft.com/office/drawing/2014/main" id="{3BA3D1C3-1C44-F373-936F-3F01EE38AF45}"/>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4" name="Slide Number Placeholder 3">
            <a:extLst>
              <a:ext uri="{FF2B5EF4-FFF2-40B4-BE49-F238E27FC236}">
                <a16:creationId xmlns:a16="http://schemas.microsoft.com/office/drawing/2014/main" id="{2107E372-6D60-1620-93FF-BA96259F054C}"/>
              </a:ext>
            </a:extLst>
          </p:cNvPr>
          <p:cNvSpPr>
            <a:spLocks noGrp="1"/>
          </p:cNvSpPr>
          <p:nvPr>
            <p:ph type="sldNum" sz="quarter" idx="12"/>
          </p:nvPr>
        </p:nvSpPr>
        <p:spPr/>
        <p:txBody>
          <a:bodyPr/>
          <a:lstStyle/>
          <a:p>
            <a:fld id="{ED1F9982-018B-45AE-BBE3-570284DE49FB}" type="slidenum">
              <a:rPr lang="en-US" smtClean="0"/>
              <a:t>32</a:t>
            </a:fld>
            <a:endParaRPr lang="en-US"/>
          </a:p>
        </p:txBody>
      </p:sp>
    </p:spTree>
    <p:extLst>
      <p:ext uri="{BB962C8B-B14F-4D97-AF65-F5344CB8AC3E}">
        <p14:creationId xmlns:p14="http://schemas.microsoft.com/office/powerpoint/2010/main" val="469382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2971800" y="496799"/>
            <a:ext cx="11734800" cy="1065302"/>
          </a:xfrm>
          <a:prstGeom prst="roundRect">
            <a:avLst>
              <a:gd name="adj" fmla="val 35101"/>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445">
              <a:lnSpc>
                <a:spcPts val="6717"/>
              </a:lnSpc>
              <a:spcBef>
                <a:spcPct val="0"/>
              </a:spcBef>
              <a:defRPr/>
            </a:pPr>
            <a:endParaRPr lang="en-US" sz="5598" dirty="0">
              <a:solidFill>
                <a:schemeClr val="tx1"/>
              </a:solidFill>
              <a:latin typeface="Berlin Sans FB Demi" panose="020E0802020502020306" pitchFamily="34" charset="0"/>
            </a:endParaRP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8979" y="8294333"/>
            <a:ext cx="1696752" cy="1722351"/>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368" y="534130"/>
            <a:ext cx="1561364" cy="854492"/>
          </a:xfrm>
          <a:prstGeom prst="rect">
            <a:avLst/>
          </a:prstGeom>
        </p:spPr>
      </p:pic>
      <p:pic>
        <p:nvPicPr>
          <p:cNvPr id="12" name="Picture 5">
            <a:extLst>
              <a:ext uri="{FF2B5EF4-FFF2-40B4-BE49-F238E27FC236}">
                <a16:creationId xmlns:a16="http://schemas.microsoft.com/office/drawing/2014/main" id="{22E6DD46-3D31-FB46-A2A3-752F1933D2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86253" y="9037751"/>
            <a:ext cx="850914" cy="850914"/>
          </a:xfrm>
          <a:prstGeom prst="rect">
            <a:avLst/>
          </a:prstGeom>
        </p:spPr>
      </p:pic>
      <p:pic>
        <p:nvPicPr>
          <p:cNvPr id="13" name="Picture 5">
            <a:extLst>
              <a:ext uri="{FF2B5EF4-FFF2-40B4-BE49-F238E27FC236}">
                <a16:creationId xmlns:a16="http://schemas.microsoft.com/office/drawing/2014/main" id="{04FBBA4B-8366-1842-B0AF-5A32F57C13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15690" y="356189"/>
            <a:ext cx="850914" cy="850914"/>
          </a:xfrm>
          <a:prstGeom prst="rect">
            <a:avLst/>
          </a:prstGeom>
        </p:spPr>
      </p:pic>
      <p:pic>
        <p:nvPicPr>
          <p:cNvPr id="14" name="Picture 11">
            <a:extLst>
              <a:ext uri="{FF2B5EF4-FFF2-40B4-BE49-F238E27FC236}">
                <a16:creationId xmlns:a16="http://schemas.microsoft.com/office/drawing/2014/main" id="{2A4B133D-804C-6A43-81FF-23F1AB35E08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756228" y="7934398"/>
            <a:ext cx="719873" cy="719873"/>
          </a:xfrm>
          <a:prstGeom prst="rect">
            <a:avLst/>
          </a:prstGeom>
        </p:spPr>
      </p:pic>
      <p:sp>
        <p:nvSpPr>
          <p:cNvPr id="4" name="TextBox 3">
            <a:extLst>
              <a:ext uri="{FF2B5EF4-FFF2-40B4-BE49-F238E27FC236}">
                <a16:creationId xmlns:a16="http://schemas.microsoft.com/office/drawing/2014/main" id="{159EAE8A-0834-2949-9F84-910434AB5C5E}"/>
              </a:ext>
            </a:extLst>
          </p:cNvPr>
          <p:cNvSpPr txBox="1"/>
          <p:nvPr/>
        </p:nvSpPr>
        <p:spPr>
          <a:xfrm>
            <a:off x="1326947" y="4499545"/>
            <a:ext cx="8248061" cy="4158190"/>
          </a:xfrm>
          <a:prstGeom prst="rect">
            <a:avLst/>
          </a:prstGeom>
          <a:noFill/>
        </p:spPr>
        <p:txBody>
          <a:bodyPr wrap="square" rtlCol="0">
            <a:spAutoFit/>
          </a:bodyPr>
          <a:lstStyle/>
          <a:p>
            <a:r>
              <a:rPr lang="en-US" sz="3000" dirty="0">
                <a:solidFill>
                  <a:srgbClr val="050A30"/>
                </a:solidFill>
                <a:latin typeface="Agrandir Narrow"/>
              </a:rPr>
              <a:t>To fix that we can do the following:</a:t>
            </a:r>
          </a:p>
          <a:p>
            <a:endParaRPr lang="en-US" sz="3000" dirty="0">
              <a:solidFill>
                <a:srgbClr val="050A30"/>
              </a:solidFill>
              <a:latin typeface="Agrandir Narrow"/>
            </a:endParaRPr>
          </a:p>
          <a:p>
            <a:pPr marL="514350" indent="-514350">
              <a:lnSpc>
                <a:spcPct val="150000"/>
              </a:lnSpc>
              <a:buFont typeface="Wingdings" panose="05000000000000000000" pitchFamily="2" charset="2"/>
              <a:buChar char="ü"/>
            </a:pPr>
            <a:r>
              <a:rPr lang="en-US" sz="3000" dirty="0">
                <a:solidFill>
                  <a:srgbClr val="050A30"/>
                </a:solidFill>
                <a:latin typeface="Agrandir Narrow"/>
              </a:rPr>
              <a:t>Add more input features.</a:t>
            </a:r>
          </a:p>
          <a:p>
            <a:pPr marL="514350" indent="-514350">
              <a:lnSpc>
                <a:spcPct val="150000"/>
              </a:lnSpc>
              <a:buFont typeface="Wingdings" panose="05000000000000000000" pitchFamily="2" charset="2"/>
              <a:buChar char="ü"/>
            </a:pPr>
            <a:r>
              <a:rPr lang="en-US" sz="3000" dirty="0">
                <a:solidFill>
                  <a:srgbClr val="050A30"/>
                </a:solidFill>
                <a:latin typeface="Agrandir Narrow"/>
              </a:rPr>
              <a:t>Add more complexity with polynomial features.</a:t>
            </a:r>
          </a:p>
          <a:p>
            <a:pPr marL="514350" indent="-514350">
              <a:lnSpc>
                <a:spcPct val="150000"/>
              </a:lnSpc>
              <a:buFont typeface="Wingdings" panose="05000000000000000000" pitchFamily="2" charset="2"/>
              <a:buChar char="ü"/>
            </a:pPr>
            <a:r>
              <a:rPr lang="en-US" sz="3000" dirty="0">
                <a:solidFill>
                  <a:srgbClr val="050A30"/>
                </a:solidFill>
                <a:latin typeface="Agrandir Narrow"/>
              </a:rPr>
              <a:t>Decrease Regularization term</a:t>
            </a:r>
            <a:r>
              <a:rPr lang="en-US" sz="2972" dirty="0">
                <a:solidFill>
                  <a:srgbClr val="050A30"/>
                </a:solidFill>
                <a:latin typeface="Agrandir Narrow"/>
              </a:rPr>
              <a:t>.</a:t>
            </a:r>
            <a:br>
              <a:rPr lang="en-US" dirty="0"/>
            </a:br>
            <a:endParaRPr lang="en-SA" dirty="0"/>
          </a:p>
        </p:txBody>
      </p:sp>
      <p:pic>
        <p:nvPicPr>
          <p:cNvPr id="9" name="Picture 8" descr="Diagram&#10;&#10;Description automatically generated with low confidence">
            <a:extLst>
              <a:ext uri="{FF2B5EF4-FFF2-40B4-BE49-F238E27FC236}">
                <a16:creationId xmlns:a16="http://schemas.microsoft.com/office/drawing/2014/main" id="{714769F4-0F7D-9543-A4A6-CC77724CC3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21001" y="3737204"/>
            <a:ext cx="8473815" cy="4450532"/>
          </a:xfrm>
          <a:prstGeom prst="rect">
            <a:avLst/>
          </a:prstGeom>
        </p:spPr>
      </p:pic>
      <p:sp>
        <p:nvSpPr>
          <p:cNvPr id="15" name="TextBox 14">
            <a:extLst>
              <a:ext uri="{FF2B5EF4-FFF2-40B4-BE49-F238E27FC236}">
                <a16:creationId xmlns:a16="http://schemas.microsoft.com/office/drawing/2014/main" id="{C3BCE968-E231-E842-ADB1-97C70B685F7C}"/>
              </a:ext>
            </a:extLst>
          </p:cNvPr>
          <p:cNvSpPr txBox="1"/>
          <p:nvPr/>
        </p:nvSpPr>
        <p:spPr>
          <a:xfrm>
            <a:off x="9879153" y="8294333"/>
            <a:ext cx="7757511" cy="830997"/>
          </a:xfrm>
          <a:prstGeom prst="rect">
            <a:avLst/>
          </a:prstGeom>
          <a:noFill/>
        </p:spPr>
        <p:txBody>
          <a:bodyPr wrap="square" rtlCol="0">
            <a:spAutoFit/>
          </a:bodyPr>
          <a:lstStyle/>
          <a:p>
            <a:r>
              <a:rPr lang="en-US" sz="2400" b="1" dirty="0">
                <a:solidFill>
                  <a:schemeClr val="bg1">
                    <a:lumMod val="50000"/>
                  </a:schemeClr>
                </a:solidFill>
              </a:rPr>
              <a:t>High bias -Test error is not reduced with more training data</a:t>
            </a:r>
            <a:br>
              <a:rPr lang="en-US" sz="2400" b="1" dirty="0"/>
            </a:br>
            <a:endParaRPr lang="en-SA" sz="2400" b="1" dirty="0"/>
          </a:p>
        </p:txBody>
      </p:sp>
      <p:sp>
        <p:nvSpPr>
          <p:cNvPr id="5" name="TextBox 4">
            <a:extLst>
              <a:ext uri="{FF2B5EF4-FFF2-40B4-BE49-F238E27FC236}">
                <a16:creationId xmlns:a16="http://schemas.microsoft.com/office/drawing/2014/main" id="{AB669A17-3790-925A-39D3-B1CEC1371933}"/>
              </a:ext>
            </a:extLst>
          </p:cNvPr>
          <p:cNvSpPr txBox="1"/>
          <p:nvPr/>
        </p:nvSpPr>
        <p:spPr>
          <a:xfrm>
            <a:off x="1326947" y="2841384"/>
            <a:ext cx="16330499" cy="1015663"/>
          </a:xfrm>
          <a:prstGeom prst="rect">
            <a:avLst/>
          </a:prstGeom>
          <a:noFill/>
        </p:spPr>
        <p:txBody>
          <a:bodyPr wrap="square" rtlCol="0">
            <a:spAutoFit/>
          </a:bodyPr>
          <a:lstStyle/>
          <a:p>
            <a:r>
              <a:rPr lang="en-US" sz="3000" dirty="0">
                <a:solidFill>
                  <a:srgbClr val="050A30"/>
                </a:solidFill>
                <a:latin typeface="Agrandir Narrow"/>
              </a:rPr>
              <a:t>High bias happens because the model is too simple for the data, and we also see a high training error. </a:t>
            </a:r>
          </a:p>
        </p:txBody>
      </p:sp>
      <p:sp>
        <p:nvSpPr>
          <p:cNvPr id="6" name="TextBox 5">
            <a:extLst>
              <a:ext uri="{FF2B5EF4-FFF2-40B4-BE49-F238E27FC236}">
                <a16:creationId xmlns:a16="http://schemas.microsoft.com/office/drawing/2014/main" id="{D46CA306-636E-3E80-CC2F-09A44B853C28}"/>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3" name="Slide Number Placeholder 2">
            <a:extLst>
              <a:ext uri="{FF2B5EF4-FFF2-40B4-BE49-F238E27FC236}">
                <a16:creationId xmlns:a16="http://schemas.microsoft.com/office/drawing/2014/main" id="{9A83B7AC-5C78-AAA9-DBC4-AE3DFE8631A4}"/>
              </a:ext>
            </a:extLst>
          </p:cNvPr>
          <p:cNvSpPr>
            <a:spLocks noGrp="1"/>
          </p:cNvSpPr>
          <p:nvPr>
            <p:ph type="sldNum" sz="quarter" idx="12"/>
          </p:nvPr>
        </p:nvSpPr>
        <p:spPr/>
        <p:txBody>
          <a:bodyPr/>
          <a:lstStyle/>
          <a:p>
            <a:fld id="{ED1F9982-018B-45AE-BBE3-570284DE49FB}" type="slidenum">
              <a:rPr lang="en-US" smtClean="0"/>
              <a:t>33</a:t>
            </a:fld>
            <a:endParaRPr lang="en-US"/>
          </a:p>
        </p:txBody>
      </p:sp>
      <p:sp>
        <p:nvSpPr>
          <p:cNvPr id="7" name="Rectangle: Rounded Corners 5">
            <a:extLst>
              <a:ext uri="{FF2B5EF4-FFF2-40B4-BE49-F238E27FC236}">
                <a16:creationId xmlns:a16="http://schemas.microsoft.com/office/drawing/2014/main" id="{B7053DF7-95CA-387B-7E45-4FFAA623B64B}"/>
              </a:ext>
            </a:extLst>
          </p:cNvPr>
          <p:cNvSpPr/>
          <p:nvPr/>
        </p:nvSpPr>
        <p:spPr>
          <a:xfrm>
            <a:off x="2674901" y="1372438"/>
            <a:ext cx="12938198" cy="1007975"/>
          </a:xfrm>
          <a:prstGeom prst="roundRect">
            <a:avLst>
              <a:gd name="adj" fmla="val 35101"/>
            </a:avLst>
          </a:prstGeom>
          <a:solidFill>
            <a:srgbClr val="D662A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How do we fix the high bias in the dataset?</a:t>
            </a:r>
          </a:p>
        </p:txBody>
      </p:sp>
    </p:spTree>
    <p:extLst>
      <p:ext uri="{BB962C8B-B14F-4D97-AF65-F5344CB8AC3E}">
        <p14:creationId xmlns:p14="http://schemas.microsoft.com/office/powerpoint/2010/main" val="123930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2971800" y="496799"/>
            <a:ext cx="11734800" cy="1065302"/>
          </a:xfrm>
          <a:prstGeom prst="roundRect">
            <a:avLst>
              <a:gd name="adj" fmla="val 35101"/>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defTabSz="914445">
              <a:lnSpc>
                <a:spcPts val="6717"/>
              </a:lnSpc>
              <a:spcBef>
                <a:spcPct val="0"/>
              </a:spcBef>
              <a:defRPr/>
            </a:pPr>
            <a:endParaRPr lang="en-US" sz="5598" dirty="0">
              <a:solidFill>
                <a:schemeClr val="tx1"/>
              </a:solidFill>
              <a:latin typeface="Berlin Sans FB Demi" panose="020E0802020502020306" pitchFamily="34" charset="0"/>
            </a:endParaRP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2144" y="8491567"/>
            <a:ext cx="1561364" cy="158492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4368" y="534130"/>
            <a:ext cx="1561364" cy="854492"/>
          </a:xfrm>
          <a:prstGeom prst="rect">
            <a:avLst/>
          </a:prstGeom>
        </p:spPr>
      </p:pic>
      <p:pic>
        <p:nvPicPr>
          <p:cNvPr id="12" name="Picture 5">
            <a:extLst>
              <a:ext uri="{FF2B5EF4-FFF2-40B4-BE49-F238E27FC236}">
                <a16:creationId xmlns:a16="http://schemas.microsoft.com/office/drawing/2014/main" id="{22E6DD46-3D31-FB46-A2A3-752F1933D2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76649" y="1136643"/>
            <a:ext cx="850914" cy="850914"/>
          </a:xfrm>
          <a:prstGeom prst="rect">
            <a:avLst/>
          </a:prstGeom>
        </p:spPr>
      </p:pic>
      <p:pic>
        <p:nvPicPr>
          <p:cNvPr id="13" name="Picture 5">
            <a:extLst>
              <a:ext uri="{FF2B5EF4-FFF2-40B4-BE49-F238E27FC236}">
                <a16:creationId xmlns:a16="http://schemas.microsoft.com/office/drawing/2014/main" id="{04FBBA4B-8366-1842-B0AF-5A32F57C13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11248" y="9102534"/>
            <a:ext cx="850914" cy="850914"/>
          </a:xfrm>
          <a:prstGeom prst="rect">
            <a:avLst/>
          </a:prstGeom>
        </p:spPr>
      </p:pic>
      <p:pic>
        <p:nvPicPr>
          <p:cNvPr id="14" name="Picture 11">
            <a:extLst>
              <a:ext uri="{FF2B5EF4-FFF2-40B4-BE49-F238E27FC236}">
                <a16:creationId xmlns:a16="http://schemas.microsoft.com/office/drawing/2014/main" id="{2A4B133D-804C-6A43-81FF-23F1AB35E08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26105" y="6315521"/>
            <a:ext cx="719873" cy="595740"/>
          </a:xfrm>
          <a:prstGeom prst="rect">
            <a:avLst/>
          </a:prstGeom>
        </p:spPr>
      </p:pic>
      <p:sp>
        <p:nvSpPr>
          <p:cNvPr id="6" name="TextBox 5">
            <a:extLst>
              <a:ext uri="{FF2B5EF4-FFF2-40B4-BE49-F238E27FC236}">
                <a16:creationId xmlns:a16="http://schemas.microsoft.com/office/drawing/2014/main" id="{1CF38B4B-33DC-1440-8959-BD8BE52A749D}"/>
              </a:ext>
            </a:extLst>
          </p:cNvPr>
          <p:cNvSpPr txBox="1"/>
          <p:nvPr/>
        </p:nvSpPr>
        <p:spPr>
          <a:xfrm>
            <a:off x="1350667" y="2536744"/>
            <a:ext cx="16016136" cy="1015663"/>
          </a:xfrm>
          <a:prstGeom prst="rect">
            <a:avLst/>
          </a:prstGeom>
          <a:noFill/>
        </p:spPr>
        <p:txBody>
          <a:bodyPr wrap="square" rtlCol="0">
            <a:spAutoFit/>
          </a:bodyPr>
          <a:lstStyle/>
          <a:p>
            <a:r>
              <a:rPr lang="en-US" sz="3000" dirty="0">
                <a:solidFill>
                  <a:srgbClr val="050A30"/>
                </a:solidFill>
                <a:latin typeface="Agrandir Narrow"/>
              </a:rPr>
              <a:t>High variance is due to a model that tries to fit most of the training dataset points and hence gets more complex.</a:t>
            </a:r>
          </a:p>
        </p:txBody>
      </p:sp>
      <p:pic>
        <p:nvPicPr>
          <p:cNvPr id="7" name="Picture 6">
            <a:extLst>
              <a:ext uri="{FF2B5EF4-FFF2-40B4-BE49-F238E27FC236}">
                <a16:creationId xmlns:a16="http://schemas.microsoft.com/office/drawing/2014/main" id="{B306D82C-8188-044D-80BE-3B45A3580E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32956" y="3532862"/>
            <a:ext cx="6818232" cy="4609653"/>
          </a:xfrm>
          <a:prstGeom prst="rect">
            <a:avLst/>
          </a:prstGeom>
        </p:spPr>
      </p:pic>
      <p:sp>
        <p:nvSpPr>
          <p:cNvPr id="10" name="TextBox 9">
            <a:extLst>
              <a:ext uri="{FF2B5EF4-FFF2-40B4-BE49-F238E27FC236}">
                <a16:creationId xmlns:a16="http://schemas.microsoft.com/office/drawing/2014/main" id="{76B6EC3E-8308-8F42-9600-B9D1FF6EDA2C}"/>
              </a:ext>
            </a:extLst>
          </p:cNvPr>
          <p:cNvSpPr txBox="1"/>
          <p:nvPr/>
        </p:nvSpPr>
        <p:spPr>
          <a:xfrm>
            <a:off x="9870813" y="7928893"/>
            <a:ext cx="8155044" cy="830997"/>
          </a:xfrm>
          <a:prstGeom prst="rect">
            <a:avLst/>
          </a:prstGeom>
          <a:noFill/>
        </p:spPr>
        <p:txBody>
          <a:bodyPr wrap="square" rtlCol="0">
            <a:spAutoFit/>
          </a:bodyPr>
          <a:lstStyle/>
          <a:p>
            <a:r>
              <a:rPr lang="en-US" sz="2400" b="1" dirty="0">
                <a:solidFill>
                  <a:schemeClr val="bg1">
                    <a:lumMod val="50000"/>
                  </a:schemeClr>
                </a:solidFill>
              </a:rPr>
              <a:t>High variance — Test error is reduced with more training data</a:t>
            </a:r>
            <a:br>
              <a:rPr lang="en-US" sz="2400" b="1" dirty="0"/>
            </a:br>
            <a:endParaRPr lang="en-SA" sz="2400" b="1" dirty="0"/>
          </a:p>
        </p:txBody>
      </p:sp>
      <p:sp>
        <p:nvSpPr>
          <p:cNvPr id="3" name="TextBox 2">
            <a:extLst>
              <a:ext uri="{FF2B5EF4-FFF2-40B4-BE49-F238E27FC236}">
                <a16:creationId xmlns:a16="http://schemas.microsoft.com/office/drawing/2014/main" id="{F52D464B-6E83-3B4F-6C31-CCBE5204B35B}"/>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5" name="TextBox 4">
            <a:extLst>
              <a:ext uri="{FF2B5EF4-FFF2-40B4-BE49-F238E27FC236}">
                <a16:creationId xmlns:a16="http://schemas.microsoft.com/office/drawing/2014/main" id="{45E53202-A8E8-B2E4-5C99-AF4E4EB88994}"/>
              </a:ext>
            </a:extLst>
          </p:cNvPr>
          <p:cNvSpPr txBox="1"/>
          <p:nvPr/>
        </p:nvSpPr>
        <p:spPr>
          <a:xfrm>
            <a:off x="1350667" y="4121248"/>
            <a:ext cx="8520145" cy="3035446"/>
          </a:xfrm>
          <a:prstGeom prst="rect">
            <a:avLst/>
          </a:prstGeom>
          <a:noFill/>
        </p:spPr>
        <p:txBody>
          <a:bodyPr wrap="square" rtlCol="0">
            <a:spAutoFit/>
          </a:bodyPr>
          <a:lstStyle/>
          <a:p>
            <a:r>
              <a:rPr lang="en-US" sz="3000" dirty="0">
                <a:solidFill>
                  <a:srgbClr val="050A30"/>
                </a:solidFill>
                <a:latin typeface="Agrandir Narrow"/>
              </a:rPr>
              <a:t>To resolve high variance issue, we need to work on :</a:t>
            </a:r>
          </a:p>
          <a:p>
            <a:endParaRPr lang="en-US" sz="3000" dirty="0">
              <a:solidFill>
                <a:srgbClr val="050A30"/>
              </a:solidFill>
              <a:latin typeface="Agrandir Narrow"/>
            </a:endParaRPr>
          </a:p>
          <a:p>
            <a:pPr marL="514350" indent="-514350">
              <a:lnSpc>
                <a:spcPct val="150000"/>
              </a:lnSpc>
              <a:buFont typeface="Wingdings" panose="05000000000000000000" pitchFamily="2" charset="2"/>
              <a:buChar char="ü"/>
            </a:pPr>
            <a:r>
              <a:rPr lang="en-US" sz="3000" dirty="0">
                <a:solidFill>
                  <a:srgbClr val="050A30"/>
                </a:solidFill>
                <a:latin typeface="Agrandir Narrow"/>
              </a:rPr>
              <a:t> Getting more training data.</a:t>
            </a:r>
          </a:p>
          <a:p>
            <a:pPr marL="514350" indent="-514350">
              <a:lnSpc>
                <a:spcPct val="150000"/>
              </a:lnSpc>
              <a:buFont typeface="Wingdings" panose="05000000000000000000" pitchFamily="2" charset="2"/>
              <a:buChar char="ü"/>
            </a:pPr>
            <a:r>
              <a:rPr lang="en-US" sz="3000" dirty="0">
                <a:solidFill>
                  <a:srgbClr val="050A30"/>
                </a:solidFill>
                <a:latin typeface="Agrandir Narrow"/>
              </a:rPr>
              <a:t> Reduce input features.</a:t>
            </a:r>
          </a:p>
          <a:p>
            <a:pPr marL="514350" indent="-514350">
              <a:lnSpc>
                <a:spcPct val="150000"/>
              </a:lnSpc>
              <a:buFont typeface="Wingdings" panose="05000000000000000000" pitchFamily="2" charset="2"/>
              <a:buChar char="ü"/>
            </a:pPr>
            <a:r>
              <a:rPr lang="en-US" sz="3000" dirty="0">
                <a:solidFill>
                  <a:srgbClr val="050A30"/>
                </a:solidFill>
                <a:latin typeface="Agrandir Narrow"/>
              </a:rPr>
              <a:t> Increase Regularization term.</a:t>
            </a:r>
          </a:p>
        </p:txBody>
      </p:sp>
      <p:sp>
        <p:nvSpPr>
          <p:cNvPr id="4" name="Slide Number Placeholder 3">
            <a:extLst>
              <a:ext uri="{FF2B5EF4-FFF2-40B4-BE49-F238E27FC236}">
                <a16:creationId xmlns:a16="http://schemas.microsoft.com/office/drawing/2014/main" id="{B0153BBD-61A8-3242-9152-9958FCFFB7FF}"/>
              </a:ext>
            </a:extLst>
          </p:cNvPr>
          <p:cNvSpPr>
            <a:spLocks noGrp="1"/>
          </p:cNvSpPr>
          <p:nvPr>
            <p:ph type="sldNum" sz="quarter" idx="12"/>
          </p:nvPr>
        </p:nvSpPr>
        <p:spPr/>
        <p:txBody>
          <a:bodyPr/>
          <a:lstStyle/>
          <a:p>
            <a:fld id="{ED1F9982-018B-45AE-BBE3-570284DE49FB}" type="slidenum">
              <a:rPr lang="en-US" smtClean="0"/>
              <a:t>34</a:t>
            </a:fld>
            <a:endParaRPr lang="en-US"/>
          </a:p>
        </p:txBody>
      </p:sp>
      <p:sp>
        <p:nvSpPr>
          <p:cNvPr id="8" name="Rectangle: Rounded Corners 5">
            <a:extLst>
              <a:ext uri="{FF2B5EF4-FFF2-40B4-BE49-F238E27FC236}">
                <a16:creationId xmlns:a16="http://schemas.microsoft.com/office/drawing/2014/main" id="{595F2E62-D8F8-CA14-EE58-743CC8B74055}"/>
              </a:ext>
            </a:extLst>
          </p:cNvPr>
          <p:cNvSpPr/>
          <p:nvPr/>
        </p:nvSpPr>
        <p:spPr>
          <a:xfrm>
            <a:off x="1966100" y="1085650"/>
            <a:ext cx="14355800" cy="1007975"/>
          </a:xfrm>
          <a:prstGeom prst="roundRect">
            <a:avLst>
              <a:gd name="adj" fmla="val 35101"/>
            </a:avLst>
          </a:prstGeom>
          <a:solidFill>
            <a:srgbClr val="FFA73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How do we fix the high variance in the dataset?</a:t>
            </a:r>
          </a:p>
        </p:txBody>
      </p:sp>
    </p:spTree>
    <p:extLst>
      <p:ext uri="{BB962C8B-B14F-4D97-AF65-F5344CB8AC3E}">
        <p14:creationId xmlns:p14="http://schemas.microsoft.com/office/powerpoint/2010/main" val="189630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35235" y="7498080"/>
            <a:ext cx="7315200" cy="278892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8" y="1781920"/>
            <a:ext cx="1561364" cy="85449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3073" y="1843807"/>
            <a:ext cx="423923" cy="423923"/>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2" y="8680580"/>
            <a:ext cx="423923" cy="423923"/>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13921" y="1569959"/>
            <a:ext cx="423923" cy="423923"/>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557694" y="9258302"/>
            <a:ext cx="423923" cy="42392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700592" y="397385"/>
            <a:ext cx="423923" cy="423923"/>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774527" y="604778"/>
            <a:ext cx="423923" cy="42392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55023" y="9863078"/>
            <a:ext cx="423923" cy="423923"/>
          </a:xfrm>
          <a:prstGeom prst="rect">
            <a:avLst/>
          </a:prstGeom>
        </p:spPr>
      </p:pic>
      <p:pic>
        <p:nvPicPr>
          <p:cNvPr id="14" name="Picture 14"/>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45732" y="397385"/>
            <a:ext cx="423923" cy="423923"/>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760442" y="8680580"/>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08084" y="1952402"/>
            <a:ext cx="423923" cy="423923"/>
          </a:xfrm>
          <a:prstGeom prst="rect">
            <a:avLst/>
          </a:prstGeom>
        </p:spPr>
      </p:pic>
      <p:sp>
        <p:nvSpPr>
          <p:cNvPr id="24" name="TextBox 23">
            <a:extLst>
              <a:ext uri="{FF2B5EF4-FFF2-40B4-BE49-F238E27FC236}">
                <a16:creationId xmlns:a16="http://schemas.microsoft.com/office/drawing/2014/main" id="{AF6202D6-1F87-3758-6E5D-B652344A7BFB}"/>
              </a:ext>
            </a:extLst>
          </p:cNvPr>
          <p:cNvSpPr txBox="1"/>
          <p:nvPr/>
        </p:nvSpPr>
        <p:spPr>
          <a:xfrm>
            <a:off x="1676399" y="5346840"/>
            <a:ext cx="13731467" cy="1932517"/>
          </a:xfrm>
          <a:prstGeom prst="rect">
            <a:avLst/>
          </a:prstGeom>
          <a:noFill/>
        </p:spPr>
        <p:txBody>
          <a:bodyPr wrap="square">
            <a:spAutoFit/>
          </a:bodyPr>
          <a:lstStyle/>
          <a:p>
            <a:pPr algn="ctr" defTabSz="914445">
              <a:lnSpc>
                <a:spcPts val="7113"/>
              </a:lnSpc>
              <a:spcBef>
                <a:spcPct val="0"/>
              </a:spcBef>
              <a:defRPr/>
            </a:pPr>
            <a:r>
              <a:rPr lang="en-US" sz="8801" dirty="0">
                <a:solidFill>
                  <a:srgbClr val="D662A6"/>
                </a:solidFill>
                <a:latin typeface="Berlin Sans FB Demi" panose="020E0802020502020306" pitchFamily="34" charset="0"/>
              </a:rPr>
              <a:t> let’s take a Break </a:t>
            </a:r>
          </a:p>
          <a:p>
            <a:pPr algn="ctr" defTabSz="914445">
              <a:lnSpc>
                <a:spcPts val="7113"/>
              </a:lnSpc>
              <a:spcBef>
                <a:spcPct val="0"/>
              </a:spcBef>
              <a:defRPr/>
            </a:pPr>
            <a:r>
              <a:rPr lang="en-US" sz="8801" dirty="0">
                <a:solidFill>
                  <a:srgbClr val="D662A6"/>
                </a:solidFill>
                <a:latin typeface="Berlin Sans FB Demi" panose="020E0802020502020306" pitchFamily="34" charset="0"/>
              </a:rPr>
              <a:t> for 5 minutes</a:t>
            </a:r>
          </a:p>
        </p:txBody>
      </p:sp>
      <p:sp>
        <p:nvSpPr>
          <p:cNvPr id="3" name="TextBox 2">
            <a:extLst>
              <a:ext uri="{FF2B5EF4-FFF2-40B4-BE49-F238E27FC236}">
                <a16:creationId xmlns:a16="http://schemas.microsoft.com/office/drawing/2014/main" id="{4F712E02-9EF7-9270-CF46-27F0D1065BF0}"/>
              </a:ext>
            </a:extLst>
          </p:cNvPr>
          <p:cNvSpPr txBox="1"/>
          <p:nvPr/>
        </p:nvSpPr>
        <p:spPr>
          <a:xfrm>
            <a:off x="1676398" y="3255725"/>
            <a:ext cx="13731467" cy="1022011"/>
          </a:xfrm>
          <a:prstGeom prst="rect">
            <a:avLst/>
          </a:prstGeom>
          <a:noFill/>
        </p:spPr>
        <p:txBody>
          <a:bodyPr wrap="square">
            <a:spAutoFit/>
          </a:bodyPr>
          <a:lstStyle/>
          <a:p>
            <a:pPr algn="ctr" defTabSz="914445">
              <a:lnSpc>
                <a:spcPts val="7113"/>
              </a:lnSpc>
              <a:spcBef>
                <a:spcPct val="0"/>
              </a:spcBef>
              <a:defRPr/>
            </a:pPr>
            <a:r>
              <a:rPr lang="en-US" sz="8801" dirty="0">
                <a:solidFill>
                  <a:srgbClr val="213969"/>
                </a:solidFill>
                <a:latin typeface="Berlin Sans FB Demi" panose="020E0802020502020306" pitchFamily="34" charset="0"/>
              </a:rPr>
              <a:t> Any questions ?</a:t>
            </a:r>
          </a:p>
        </p:txBody>
      </p:sp>
      <p:sp>
        <p:nvSpPr>
          <p:cNvPr id="7" name="Slide Number Placeholder 6">
            <a:extLst>
              <a:ext uri="{FF2B5EF4-FFF2-40B4-BE49-F238E27FC236}">
                <a16:creationId xmlns:a16="http://schemas.microsoft.com/office/drawing/2014/main" id="{ADB0A649-86C8-5B6A-1501-FCF5202F1C4D}"/>
              </a:ext>
            </a:extLst>
          </p:cNvPr>
          <p:cNvSpPr>
            <a:spLocks noGrp="1"/>
          </p:cNvSpPr>
          <p:nvPr>
            <p:ph type="sldNum" sz="quarter" idx="12"/>
          </p:nvPr>
        </p:nvSpPr>
        <p:spPr/>
        <p:txBody>
          <a:bodyPr/>
          <a:lstStyle/>
          <a:p>
            <a:fld id="{ED1F9982-018B-45AE-BBE3-570284DE49FB}" type="slidenum">
              <a:rPr lang="en-US" smtClean="0"/>
              <a:t>35</a:t>
            </a:fld>
            <a:endParaRPr lang="en-US"/>
          </a:p>
        </p:txBody>
      </p:sp>
    </p:spTree>
    <p:extLst>
      <p:ext uri="{BB962C8B-B14F-4D97-AF65-F5344CB8AC3E}">
        <p14:creationId xmlns:p14="http://schemas.microsoft.com/office/powerpoint/2010/main" val="13462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4750013" y="2117852"/>
            <a:ext cx="8787977" cy="1007975"/>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What is data splitting?</a:t>
            </a:r>
          </a:p>
        </p:txBody>
      </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781920"/>
            <a:ext cx="1561364" cy="854492"/>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87616" y="8980186"/>
            <a:ext cx="3432329" cy="1029698"/>
          </a:xfrm>
          <a:prstGeom prst="rect">
            <a:avLst/>
          </a:prstGeom>
        </p:spPr>
      </p:pic>
      <p:pic>
        <p:nvPicPr>
          <p:cNvPr id="27" name="Picture 2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32738" y="5354453"/>
            <a:ext cx="850914" cy="850914"/>
          </a:xfrm>
          <a:prstGeom prst="rect">
            <a:avLst/>
          </a:prstGeom>
        </p:spPr>
      </p:pic>
      <p:pic>
        <p:nvPicPr>
          <p:cNvPr id="28" name="Picture 28"/>
          <p:cNvPicPr>
            <a:picLocks noChangeAspect="1"/>
          </p:cNvPicPr>
          <p:nvPr/>
        </p:nvPicPr>
        <p:blipFill>
          <a:blip r:embed="rId8"/>
          <a:srcRect/>
          <a:stretch>
            <a:fillRect/>
          </a:stretch>
        </p:blipFill>
        <p:spPr>
          <a:xfrm>
            <a:off x="16158196" y="492682"/>
            <a:ext cx="2544404" cy="2485034"/>
          </a:xfrm>
          <a:prstGeom prst="rect">
            <a:avLst/>
          </a:prstGeom>
        </p:spPr>
      </p:pic>
      <p:sp>
        <p:nvSpPr>
          <p:cNvPr id="30" name="TextBox 30"/>
          <p:cNvSpPr txBox="1"/>
          <p:nvPr/>
        </p:nvSpPr>
        <p:spPr>
          <a:xfrm>
            <a:off x="3004781" y="3877320"/>
            <a:ext cx="14254520" cy="1275798"/>
          </a:xfrm>
          <a:prstGeom prst="rect">
            <a:avLst/>
          </a:prstGeom>
        </p:spPr>
        <p:txBody>
          <a:bodyPr wrap="square" lIns="0" tIns="0" rIns="0" bIns="0" rtlCol="0" anchor="t">
            <a:spAutoFit/>
          </a:bodyPr>
          <a:lstStyle/>
          <a:p>
            <a:pPr>
              <a:lnSpc>
                <a:spcPts val="5160"/>
              </a:lnSpc>
              <a:spcBef>
                <a:spcPct val="0"/>
              </a:spcBef>
            </a:pPr>
            <a:r>
              <a:rPr lang="en-US" sz="3000" b="1" dirty="0">
                <a:solidFill>
                  <a:srgbClr val="050A30"/>
                </a:solidFill>
                <a:latin typeface="Agrandir Narrow"/>
              </a:rPr>
              <a:t>Data splitting </a:t>
            </a:r>
            <a:r>
              <a:rPr lang="en-US" sz="3000" dirty="0">
                <a:solidFill>
                  <a:srgbClr val="050A30"/>
                </a:solidFill>
                <a:latin typeface="Agrandir Narrow"/>
              </a:rPr>
              <a:t>is when data is divided into two or more subsets. Typically, with a two-part, one part is used to evaluate or test the data and the other to train the model</a:t>
            </a:r>
          </a:p>
        </p:txBody>
      </p:sp>
      <p:pic>
        <p:nvPicPr>
          <p:cNvPr id="33" name="Picture 3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963402" y="211445"/>
            <a:ext cx="562475" cy="562475"/>
          </a:xfrm>
          <a:prstGeom prst="rect">
            <a:avLst/>
          </a:prstGeom>
        </p:spPr>
      </p:pic>
      <p:pic>
        <p:nvPicPr>
          <p:cNvPr id="3" name="Picture 10">
            <a:extLst>
              <a:ext uri="{FF2B5EF4-FFF2-40B4-BE49-F238E27FC236}">
                <a16:creationId xmlns:a16="http://schemas.microsoft.com/office/drawing/2014/main" id="{0BB597AB-4051-8EDE-1E98-E278F1DE81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26455" y="6971111"/>
            <a:ext cx="3475784" cy="3298835"/>
          </a:xfrm>
          <a:prstGeom prst="rect">
            <a:avLst/>
          </a:prstGeom>
        </p:spPr>
      </p:pic>
      <p:grpSp>
        <p:nvGrpSpPr>
          <p:cNvPr id="12" name="Group 2">
            <a:extLst>
              <a:ext uri="{FF2B5EF4-FFF2-40B4-BE49-F238E27FC236}">
                <a16:creationId xmlns:a16="http://schemas.microsoft.com/office/drawing/2014/main" id="{D2D84C07-B708-86C1-486C-7B6D1740318B}"/>
              </a:ext>
            </a:extLst>
          </p:cNvPr>
          <p:cNvGrpSpPr/>
          <p:nvPr/>
        </p:nvGrpSpPr>
        <p:grpSpPr>
          <a:xfrm>
            <a:off x="2260052" y="3995945"/>
            <a:ext cx="555114" cy="555114"/>
            <a:chOff x="0" y="0"/>
            <a:chExt cx="812800" cy="812800"/>
          </a:xfrm>
        </p:grpSpPr>
        <p:sp>
          <p:nvSpPr>
            <p:cNvPr id="13" name="Freeform 3">
              <a:extLst>
                <a:ext uri="{FF2B5EF4-FFF2-40B4-BE49-F238E27FC236}">
                  <a16:creationId xmlns:a16="http://schemas.microsoft.com/office/drawing/2014/main" id="{790B0B75-0B8B-3F49-0D8B-2F5B8E351FF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14" name="TextBox 4">
              <a:extLst>
                <a:ext uri="{FF2B5EF4-FFF2-40B4-BE49-F238E27FC236}">
                  <a16:creationId xmlns:a16="http://schemas.microsoft.com/office/drawing/2014/main" id="{B07BC066-97DB-037C-F94F-60CC1AD6985E}"/>
                </a:ext>
              </a:extLst>
            </p:cNvPr>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15" name="Group 5">
            <a:extLst>
              <a:ext uri="{FF2B5EF4-FFF2-40B4-BE49-F238E27FC236}">
                <a16:creationId xmlns:a16="http://schemas.microsoft.com/office/drawing/2014/main" id="{D958CB6A-A651-62D9-1C37-4B5CAD9B5BEC}"/>
              </a:ext>
            </a:extLst>
          </p:cNvPr>
          <p:cNvGrpSpPr/>
          <p:nvPr/>
        </p:nvGrpSpPr>
        <p:grpSpPr>
          <a:xfrm>
            <a:off x="2200608" y="3946233"/>
            <a:ext cx="555114" cy="555114"/>
            <a:chOff x="0" y="0"/>
            <a:chExt cx="812800" cy="812800"/>
          </a:xfrm>
          <a:solidFill>
            <a:srgbClr val="FFA730"/>
          </a:solidFill>
        </p:grpSpPr>
        <p:sp>
          <p:nvSpPr>
            <p:cNvPr id="16" name="Freeform 6">
              <a:extLst>
                <a:ext uri="{FF2B5EF4-FFF2-40B4-BE49-F238E27FC236}">
                  <a16:creationId xmlns:a16="http://schemas.microsoft.com/office/drawing/2014/main" id="{57D4DB03-95D8-8F6C-5E99-FF103C7276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7" name="TextBox 7">
              <a:extLst>
                <a:ext uri="{FF2B5EF4-FFF2-40B4-BE49-F238E27FC236}">
                  <a16:creationId xmlns:a16="http://schemas.microsoft.com/office/drawing/2014/main" id="{DF274926-0D42-F28B-B2FA-2BDC6CF13A45}"/>
                </a:ext>
              </a:extLst>
            </p:cNvPr>
            <p:cNvSpPr txBox="1"/>
            <p:nvPr/>
          </p:nvSpPr>
          <p:spPr>
            <a:xfrm>
              <a:off x="0" y="-38100"/>
              <a:ext cx="812800" cy="850900"/>
            </a:xfrm>
            <a:prstGeom prst="rect">
              <a:avLst/>
            </a:prstGeom>
            <a:grpFill/>
          </p:spPr>
          <p:txBody>
            <a:bodyPr lIns="50801" tIns="50801" rIns="50801" bIns="50801" rtlCol="0" anchor="ctr"/>
            <a:lstStyle/>
            <a:p>
              <a:pPr algn="ctr">
                <a:lnSpc>
                  <a:spcPts val="2660"/>
                </a:lnSpc>
              </a:pPr>
              <a:endParaRPr/>
            </a:p>
          </p:txBody>
        </p:sp>
      </p:grpSp>
      <p:grpSp>
        <p:nvGrpSpPr>
          <p:cNvPr id="18" name="Group 2">
            <a:extLst>
              <a:ext uri="{FF2B5EF4-FFF2-40B4-BE49-F238E27FC236}">
                <a16:creationId xmlns:a16="http://schemas.microsoft.com/office/drawing/2014/main" id="{0C5E0E6B-9491-4C1A-3F83-B3E229883389}"/>
              </a:ext>
            </a:extLst>
          </p:cNvPr>
          <p:cNvGrpSpPr/>
          <p:nvPr/>
        </p:nvGrpSpPr>
        <p:grpSpPr>
          <a:xfrm>
            <a:off x="2261909" y="6205367"/>
            <a:ext cx="555114" cy="555114"/>
            <a:chOff x="0" y="0"/>
            <a:chExt cx="812800" cy="812800"/>
          </a:xfrm>
        </p:grpSpPr>
        <p:sp>
          <p:nvSpPr>
            <p:cNvPr id="19" name="Freeform 3">
              <a:extLst>
                <a:ext uri="{FF2B5EF4-FFF2-40B4-BE49-F238E27FC236}">
                  <a16:creationId xmlns:a16="http://schemas.microsoft.com/office/drawing/2014/main" id="{2A1DE02F-D587-23C2-3602-B7A7B8482F5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20" name="TextBox 4">
              <a:extLst>
                <a:ext uri="{FF2B5EF4-FFF2-40B4-BE49-F238E27FC236}">
                  <a16:creationId xmlns:a16="http://schemas.microsoft.com/office/drawing/2014/main" id="{5B164D38-040E-59E9-57E2-C9C4EC4090E6}"/>
                </a:ext>
              </a:extLst>
            </p:cNvPr>
            <p:cNvSpPr txBox="1"/>
            <p:nvPr/>
          </p:nvSpPr>
          <p:spPr>
            <a:xfrm>
              <a:off x="0" y="-38100"/>
              <a:ext cx="812800" cy="850900"/>
            </a:xfrm>
            <a:prstGeom prst="rect">
              <a:avLst/>
            </a:prstGeom>
          </p:spPr>
          <p:txBody>
            <a:bodyPr lIns="50801" tIns="50801" rIns="50801" bIns="50801" rtlCol="0" anchor="ctr"/>
            <a:lstStyle/>
            <a:p>
              <a:pPr algn="ctr">
                <a:lnSpc>
                  <a:spcPts val="2660"/>
                </a:lnSpc>
              </a:pPr>
              <a:endParaRPr/>
            </a:p>
          </p:txBody>
        </p:sp>
      </p:grpSp>
      <p:grpSp>
        <p:nvGrpSpPr>
          <p:cNvPr id="21" name="Group 5">
            <a:extLst>
              <a:ext uri="{FF2B5EF4-FFF2-40B4-BE49-F238E27FC236}">
                <a16:creationId xmlns:a16="http://schemas.microsoft.com/office/drawing/2014/main" id="{667093C6-C080-4517-5C74-84DEBA3DEEDB}"/>
              </a:ext>
            </a:extLst>
          </p:cNvPr>
          <p:cNvGrpSpPr/>
          <p:nvPr/>
        </p:nvGrpSpPr>
        <p:grpSpPr>
          <a:xfrm>
            <a:off x="2202465" y="6155655"/>
            <a:ext cx="555114" cy="555114"/>
            <a:chOff x="0" y="0"/>
            <a:chExt cx="812800" cy="812800"/>
          </a:xfrm>
          <a:solidFill>
            <a:srgbClr val="FFA730"/>
          </a:solidFill>
        </p:grpSpPr>
        <p:sp>
          <p:nvSpPr>
            <p:cNvPr id="22" name="Freeform 6">
              <a:extLst>
                <a:ext uri="{FF2B5EF4-FFF2-40B4-BE49-F238E27FC236}">
                  <a16:creationId xmlns:a16="http://schemas.microsoft.com/office/drawing/2014/main" id="{E7D507DD-AF76-B3AD-6A28-D3BA3F28D64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3" name="TextBox 7">
              <a:extLst>
                <a:ext uri="{FF2B5EF4-FFF2-40B4-BE49-F238E27FC236}">
                  <a16:creationId xmlns:a16="http://schemas.microsoft.com/office/drawing/2014/main" id="{A9A019AF-F3A2-6B59-4AB9-5E6A8B26BAE0}"/>
                </a:ext>
              </a:extLst>
            </p:cNvPr>
            <p:cNvSpPr txBox="1"/>
            <p:nvPr/>
          </p:nvSpPr>
          <p:spPr>
            <a:xfrm>
              <a:off x="0" y="-38100"/>
              <a:ext cx="812800" cy="850900"/>
            </a:xfrm>
            <a:prstGeom prst="rect">
              <a:avLst/>
            </a:prstGeom>
            <a:grpFill/>
          </p:spPr>
          <p:txBody>
            <a:bodyPr lIns="50801" tIns="50801" rIns="50801" bIns="50801" rtlCol="0" anchor="ctr"/>
            <a:lstStyle/>
            <a:p>
              <a:pPr algn="ctr">
                <a:lnSpc>
                  <a:spcPts val="2660"/>
                </a:lnSpc>
              </a:pPr>
              <a:endParaRPr/>
            </a:p>
          </p:txBody>
        </p:sp>
      </p:grpSp>
      <p:sp>
        <p:nvSpPr>
          <p:cNvPr id="24" name="TextBox 23">
            <a:extLst>
              <a:ext uri="{FF2B5EF4-FFF2-40B4-BE49-F238E27FC236}">
                <a16:creationId xmlns:a16="http://schemas.microsoft.com/office/drawing/2014/main" id="{1FAFA471-EDAE-42FB-0112-2E9EB4EE3E47}"/>
              </a:ext>
            </a:extLst>
          </p:cNvPr>
          <p:cNvSpPr txBox="1"/>
          <p:nvPr/>
        </p:nvSpPr>
        <p:spPr>
          <a:xfrm>
            <a:off x="2925881" y="5969721"/>
            <a:ext cx="14254520" cy="1368773"/>
          </a:xfrm>
          <a:prstGeom prst="rect">
            <a:avLst/>
          </a:prstGeom>
          <a:noFill/>
        </p:spPr>
        <p:txBody>
          <a:bodyPr wrap="square" rtlCol="0">
            <a:spAutoFit/>
          </a:bodyPr>
          <a:lstStyle/>
          <a:p>
            <a:pPr>
              <a:lnSpc>
                <a:spcPts val="5160"/>
              </a:lnSpc>
              <a:spcBef>
                <a:spcPct val="0"/>
              </a:spcBef>
            </a:pPr>
            <a:r>
              <a:rPr lang="en-US" sz="3000" dirty="0">
                <a:solidFill>
                  <a:srgbClr val="050A30"/>
                </a:solidFill>
                <a:latin typeface="Agrandir Narrow"/>
              </a:rPr>
              <a:t>In machine learning, data splitting is typically done to avoid overfitting and to retain some remaining data to evaluate the model.​</a:t>
            </a:r>
          </a:p>
        </p:txBody>
      </p:sp>
      <p:sp>
        <p:nvSpPr>
          <p:cNvPr id="31" name="TextBox 30">
            <a:extLst>
              <a:ext uri="{FF2B5EF4-FFF2-40B4-BE49-F238E27FC236}">
                <a16:creationId xmlns:a16="http://schemas.microsoft.com/office/drawing/2014/main" id="{FEE325F0-4758-3FEA-7E8E-BC1EF1F71890}"/>
              </a:ext>
            </a:extLst>
          </p:cNvPr>
          <p:cNvSpPr txBox="1"/>
          <p:nvPr/>
        </p:nvSpPr>
        <p:spPr>
          <a:xfrm>
            <a:off x="15026641" y="192386"/>
            <a:ext cx="3261359" cy="45403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Sadeem </a:t>
            </a:r>
            <a:r>
              <a:rPr lang="en-US" sz="2972" dirty="0" err="1">
                <a:solidFill>
                  <a:srgbClr val="050A30"/>
                </a:solidFill>
                <a:latin typeface="Agrandir Narrow"/>
              </a:rPr>
              <a:t>AlMesned</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90BEB2BA-90F7-829E-7532-D7F75EE46F61}"/>
              </a:ext>
            </a:extLst>
          </p:cNvPr>
          <p:cNvSpPr>
            <a:spLocks noGrp="1"/>
          </p:cNvSpPr>
          <p:nvPr>
            <p:ph type="sldNum" sz="quarter" idx="12"/>
          </p:nvPr>
        </p:nvSpPr>
        <p:spPr/>
        <p:txBody>
          <a:bodyPr/>
          <a:lstStyle/>
          <a:p>
            <a:fld id="{ED1F9982-018B-45AE-BBE3-570284DE49FB}" type="slidenum">
              <a:rPr lang="en-US" smtClean="0"/>
              <a:t>36</a:t>
            </a:fld>
            <a:endParaRPr lang="en-US"/>
          </a:p>
        </p:txBody>
      </p:sp>
    </p:spTree>
    <p:extLst>
      <p:ext uri="{BB962C8B-B14F-4D97-AF65-F5344CB8AC3E}">
        <p14:creationId xmlns:p14="http://schemas.microsoft.com/office/powerpoint/2010/main" val="3757445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3318874" y="2205713"/>
            <a:ext cx="1130583" cy="2"/>
          </a:xfrm>
          <a:prstGeom prst="line">
            <a:avLst/>
          </a:prstGeom>
          <a:ln w="47625" cap="flat">
            <a:solidFill>
              <a:srgbClr val="050A30"/>
            </a:solidFill>
            <a:prstDash val="solid"/>
            <a:headEnd type="none" w="sm" len="sm"/>
            <a:tailEnd type="none" w="sm" len="sm"/>
          </a:ln>
        </p:spPr>
      </p:sp>
      <p:sp>
        <p:nvSpPr>
          <p:cNvPr id="5" name="AutoShape 5"/>
          <p:cNvSpPr/>
          <p:nvPr/>
        </p:nvSpPr>
        <p:spPr>
          <a:xfrm rot="5400000" flipV="1">
            <a:off x="2117250" y="3383554"/>
            <a:ext cx="2403296" cy="0"/>
          </a:xfrm>
          <a:prstGeom prst="line">
            <a:avLst/>
          </a:prstGeom>
          <a:ln w="47625" cap="flat">
            <a:solidFill>
              <a:srgbClr val="050A30"/>
            </a:solidFill>
            <a:prstDash val="solid"/>
            <a:headEnd type="none" w="sm" len="sm"/>
            <a:tailEnd type="triangle" w="lg" len="med"/>
          </a:ln>
        </p:spPr>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44656" y="-307419"/>
            <a:ext cx="1561364" cy="85449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3000" y="190501"/>
            <a:ext cx="3432329" cy="102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06019" y="9193636"/>
            <a:ext cx="3432329" cy="1029698"/>
          </a:xfrm>
          <a:prstGeom prst="rect">
            <a:avLst/>
          </a:prstGeom>
        </p:spPr>
      </p:pic>
      <p:sp>
        <p:nvSpPr>
          <p:cNvPr id="13" name="TextBox 13"/>
          <p:cNvSpPr txBox="1"/>
          <p:nvPr/>
        </p:nvSpPr>
        <p:spPr>
          <a:xfrm>
            <a:off x="339453" y="5514543"/>
            <a:ext cx="5958842" cy="1409232"/>
          </a:xfrm>
          <a:prstGeom prst="rect">
            <a:avLst/>
          </a:prstGeom>
        </p:spPr>
        <p:txBody>
          <a:bodyPr wrap="square" lIns="0" tIns="0" rIns="0" bIns="0" rtlCol="0" anchor="t">
            <a:spAutoFit/>
          </a:bodyPr>
          <a:lstStyle/>
          <a:p>
            <a:pPr algn="ctr">
              <a:lnSpc>
                <a:spcPts val="3701"/>
              </a:lnSpc>
              <a:spcBef>
                <a:spcPct val="0"/>
              </a:spcBef>
            </a:pPr>
            <a:r>
              <a:rPr lang="en-US" sz="3000" dirty="0">
                <a:solidFill>
                  <a:srgbClr val="050A30"/>
                </a:solidFill>
                <a:latin typeface="Agrandir Narrow"/>
              </a:rPr>
              <a:t>The model is fitted and evaluated one time on the specified train/test split of the data.</a:t>
            </a:r>
          </a:p>
        </p:txBody>
      </p:sp>
      <p:sp>
        <p:nvSpPr>
          <p:cNvPr id="14" name="TextBox 14"/>
          <p:cNvSpPr txBox="1"/>
          <p:nvPr/>
        </p:nvSpPr>
        <p:spPr>
          <a:xfrm>
            <a:off x="1436629" y="4727669"/>
            <a:ext cx="3764490" cy="644407"/>
          </a:xfrm>
          <a:prstGeom prst="rect">
            <a:avLst/>
          </a:prstGeom>
        </p:spPr>
        <p:txBody>
          <a:bodyPr wrap="square" lIns="0" tIns="0" rIns="0" bIns="0" rtlCol="0" anchor="t">
            <a:spAutoFit/>
          </a:bodyPr>
          <a:lstStyle/>
          <a:p>
            <a:pPr algn="ctr">
              <a:lnSpc>
                <a:spcPts val="5075"/>
              </a:lnSpc>
              <a:spcBef>
                <a:spcPct val="0"/>
              </a:spcBef>
            </a:pPr>
            <a:r>
              <a:rPr lang="en-US" sz="4000" b="1" dirty="0">
                <a:solidFill>
                  <a:srgbClr val="7A54A1"/>
                </a:solidFill>
                <a:latin typeface="Agrandir Narrow"/>
              </a:rPr>
              <a:t>Split</a:t>
            </a:r>
          </a:p>
        </p:txBody>
      </p:sp>
      <p:sp>
        <p:nvSpPr>
          <p:cNvPr id="15" name="TextBox 15"/>
          <p:cNvSpPr txBox="1"/>
          <p:nvPr/>
        </p:nvSpPr>
        <p:spPr>
          <a:xfrm>
            <a:off x="11627563" y="5514543"/>
            <a:ext cx="6355637" cy="1409232"/>
          </a:xfrm>
          <a:prstGeom prst="rect">
            <a:avLst/>
          </a:prstGeom>
        </p:spPr>
        <p:txBody>
          <a:bodyPr wrap="square" lIns="0" tIns="0" rIns="0" bIns="0" rtlCol="0" anchor="t">
            <a:spAutoFit/>
          </a:bodyPr>
          <a:lstStyle/>
          <a:p>
            <a:pPr algn="ctr">
              <a:lnSpc>
                <a:spcPts val="3701"/>
              </a:lnSpc>
              <a:spcBef>
                <a:spcPct val="0"/>
              </a:spcBef>
            </a:pPr>
            <a:r>
              <a:rPr lang="en-US" sz="3000" dirty="0">
                <a:solidFill>
                  <a:srgbClr val="050A30"/>
                </a:solidFill>
                <a:latin typeface="Agrandir Narrow"/>
              </a:rPr>
              <a:t>The model is fitted and evaluated multiple times on different train/test splits of the data.</a:t>
            </a:r>
          </a:p>
        </p:txBody>
      </p:sp>
      <p:sp>
        <p:nvSpPr>
          <p:cNvPr id="16" name="TextBox 16"/>
          <p:cNvSpPr txBox="1"/>
          <p:nvPr/>
        </p:nvSpPr>
        <p:spPr>
          <a:xfrm>
            <a:off x="12919022" y="4727669"/>
            <a:ext cx="4012632" cy="644407"/>
          </a:xfrm>
          <a:prstGeom prst="rect">
            <a:avLst/>
          </a:prstGeom>
        </p:spPr>
        <p:txBody>
          <a:bodyPr wrap="square" lIns="0" tIns="0" rIns="0" bIns="0" rtlCol="0" anchor="t">
            <a:spAutoFit/>
          </a:bodyPr>
          <a:lstStyle/>
          <a:p>
            <a:pPr algn="ctr">
              <a:lnSpc>
                <a:spcPts val="5075"/>
              </a:lnSpc>
              <a:spcBef>
                <a:spcPct val="0"/>
              </a:spcBef>
            </a:pPr>
            <a:r>
              <a:rPr lang="en-US" sz="4000" b="1" dirty="0">
                <a:solidFill>
                  <a:srgbClr val="7A54A1"/>
                </a:solidFill>
                <a:latin typeface="Agrandir Narrow"/>
              </a:rPr>
              <a:t>Cross Validation</a:t>
            </a:r>
          </a:p>
        </p:txBody>
      </p:sp>
      <p:sp>
        <p:nvSpPr>
          <p:cNvPr id="18" name="Rectangle: Rounded Corners 17">
            <a:extLst>
              <a:ext uri="{FF2B5EF4-FFF2-40B4-BE49-F238E27FC236}">
                <a16:creationId xmlns:a16="http://schemas.microsoft.com/office/drawing/2014/main" id="{EF2E70DE-9128-A4C9-6B7F-BAD66F12AD7F}"/>
              </a:ext>
            </a:extLst>
          </p:cNvPr>
          <p:cNvSpPr/>
          <p:nvPr/>
        </p:nvSpPr>
        <p:spPr>
          <a:xfrm>
            <a:off x="4444962" y="1515601"/>
            <a:ext cx="9398075" cy="1255520"/>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6717"/>
              </a:lnSpc>
              <a:spcBef>
                <a:spcPct val="0"/>
              </a:spcBef>
              <a:defRPr/>
            </a:pPr>
            <a:r>
              <a:rPr lang="en-US" sz="4800" dirty="0">
                <a:solidFill>
                  <a:srgbClr val="F4F6FC"/>
                </a:solidFill>
                <a:latin typeface="Berlin Sans FB Demi" panose="020E0802020502020306" pitchFamily="34" charset="0"/>
              </a:rPr>
              <a:t>Techniques of splitting the data</a:t>
            </a:r>
          </a:p>
        </p:txBody>
      </p:sp>
      <p:sp>
        <p:nvSpPr>
          <p:cNvPr id="11" name="TextBox 10">
            <a:extLst>
              <a:ext uri="{FF2B5EF4-FFF2-40B4-BE49-F238E27FC236}">
                <a16:creationId xmlns:a16="http://schemas.microsoft.com/office/drawing/2014/main" id="{30008559-31AD-65D7-E5AA-973DA1ACCA0F}"/>
              </a:ext>
            </a:extLst>
          </p:cNvPr>
          <p:cNvSpPr txBox="1"/>
          <p:nvPr/>
        </p:nvSpPr>
        <p:spPr>
          <a:xfrm>
            <a:off x="15026641" y="192386"/>
            <a:ext cx="3261359" cy="45403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Sadeem </a:t>
            </a:r>
            <a:r>
              <a:rPr lang="en-US" sz="2972" dirty="0" err="1">
                <a:solidFill>
                  <a:srgbClr val="050A30"/>
                </a:solidFill>
                <a:latin typeface="Agrandir Narrow"/>
              </a:rPr>
              <a:t>AlMesned</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12BEE970-A0F1-A1B1-75B8-2B218373300C}"/>
              </a:ext>
            </a:extLst>
          </p:cNvPr>
          <p:cNvSpPr>
            <a:spLocks noGrp="1"/>
          </p:cNvSpPr>
          <p:nvPr>
            <p:ph type="sldNum" sz="quarter" idx="12"/>
          </p:nvPr>
        </p:nvSpPr>
        <p:spPr/>
        <p:txBody>
          <a:bodyPr/>
          <a:lstStyle/>
          <a:p>
            <a:fld id="{ED1F9982-018B-45AE-BBE3-570284DE49FB}" type="slidenum">
              <a:rPr lang="en-US" smtClean="0"/>
              <a:t>37</a:t>
            </a:fld>
            <a:endParaRPr lang="en-US"/>
          </a:p>
        </p:txBody>
      </p:sp>
      <p:sp>
        <p:nvSpPr>
          <p:cNvPr id="10" name="AutoShape 3">
            <a:extLst>
              <a:ext uri="{FF2B5EF4-FFF2-40B4-BE49-F238E27FC236}">
                <a16:creationId xmlns:a16="http://schemas.microsoft.com/office/drawing/2014/main" id="{EC6ACF49-919A-EDE9-1883-E81DE9CF63C9}"/>
              </a:ext>
            </a:extLst>
          </p:cNvPr>
          <p:cNvSpPr/>
          <p:nvPr/>
        </p:nvSpPr>
        <p:spPr>
          <a:xfrm>
            <a:off x="13836110" y="2205713"/>
            <a:ext cx="1130583" cy="2"/>
          </a:xfrm>
          <a:prstGeom prst="line">
            <a:avLst/>
          </a:prstGeom>
          <a:ln w="47625" cap="flat">
            <a:solidFill>
              <a:srgbClr val="050A30"/>
            </a:solidFill>
            <a:prstDash val="solid"/>
            <a:headEnd type="none" w="sm" len="sm"/>
            <a:tailEnd type="none" w="sm" len="sm"/>
          </a:ln>
        </p:spPr>
      </p:sp>
      <p:sp>
        <p:nvSpPr>
          <p:cNvPr id="12" name="AutoShape 5">
            <a:extLst>
              <a:ext uri="{FF2B5EF4-FFF2-40B4-BE49-F238E27FC236}">
                <a16:creationId xmlns:a16="http://schemas.microsoft.com/office/drawing/2014/main" id="{03DD2098-2B64-2AFD-6B78-89D62A870A6E}"/>
              </a:ext>
            </a:extLst>
          </p:cNvPr>
          <p:cNvSpPr/>
          <p:nvPr/>
        </p:nvSpPr>
        <p:spPr>
          <a:xfrm rot="5400000" flipV="1">
            <a:off x="13762935" y="3383554"/>
            <a:ext cx="2403296" cy="0"/>
          </a:xfrm>
          <a:prstGeom prst="line">
            <a:avLst/>
          </a:prstGeom>
          <a:ln w="47625" cap="flat">
            <a:solidFill>
              <a:srgbClr val="050A30"/>
            </a:solidFill>
            <a:prstDash val="solid"/>
            <a:headEnd type="none" w="sm" len="sm"/>
            <a:tailEnd type="triangle" w="lg" len="med"/>
          </a:ln>
        </p:spPr>
      </p:sp>
    </p:spTree>
    <p:extLst>
      <p:ext uri="{BB962C8B-B14F-4D97-AF65-F5344CB8AC3E}">
        <p14:creationId xmlns:p14="http://schemas.microsoft.com/office/powerpoint/2010/main" val="389323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3" y="8691660"/>
            <a:ext cx="1116437"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507318" y="948317"/>
            <a:ext cx="1561364" cy="854492"/>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87616" y="8980186"/>
            <a:ext cx="3432329" cy="1029698"/>
          </a:xfrm>
          <a:prstGeom prst="rect">
            <a:avLst/>
          </a:prstGeom>
        </p:spPr>
      </p:pic>
      <p:pic>
        <p:nvPicPr>
          <p:cNvPr id="27" name="Picture 2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27049" y="3519610"/>
            <a:ext cx="850914" cy="850914"/>
          </a:xfrm>
          <a:prstGeom prst="rect">
            <a:avLst/>
          </a:prstGeom>
        </p:spPr>
      </p:pic>
      <p:pic>
        <p:nvPicPr>
          <p:cNvPr id="33" name="Picture 3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095309" y="8410423"/>
            <a:ext cx="562475" cy="562475"/>
          </a:xfrm>
          <a:prstGeom prst="rect">
            <a:avLst/>
          </a:prstGeom>
        </p:spPr>
      </p:pic>
      <p:sp>
        <p:nvSpPr>
          <p:cNvPr id="32" name="Google Shape;1856;p39">
            <a:extLst>
              <a:ext uri="{FF2B5EF4-FFF2-40B4-BE49-F238E27FC236}">
                <a16:creationId xmlns:a16="http://schemas.microsoft.com/office/drawing/2014/main" id="{30DA89F5-7472-93DB-02CA-AB2F0D2DFEA7}"/>
              </a:ext>
            </a:extLst>
          </p:cNvPr>
          <p:cNvSpPr txBox="1"/>
          <p:nvPr/>
        </p:nvSpPr>
        <p:spPr>
          <a:xfrm>
            <a:off x="1865008" y="1089920"/>
            <a:ext cx="10929664"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kern="0" dirty="0">
                <a:solidFill>
                  <a:srgbClr val="213969"/>
                </a:solidFill>
                <a:latin typeface="Avenir Next LT Pro"/>
              </a:rPr>
              <a:t>The </a:t>
            </a:r>
            <a:r>
              <a:rPr lang="en" sz="2800" b="1" kern="0" dirty="0">
                <a:solidFill>
                  <a:srgbClr val="213969"/>
                </a:solidFill>
                <a:latin typeface="Avenir Next LT Pro"/>
              </a:rPr>
              <a:t>original data</a:t>
            </a:r>
            <a:r>
              <a:rPr lang="en" sz="2800" kern="0" dirty="0">
                <a:solidFill>
                  <a:srgbClr val="213969"/>
                </a:solidFill>
                <a:latin typeface="Avenir Next LT Pro"/>
              </a:rPr>
              <a:t> in a machine learning model is typically taken and split into three sets. </a:t>
            </a:r>
            <a:endParaRPr lang="en-US" sz="2800" kern="0" dirty="0">
              <a:solidFill>
                <a:srgbClr val="213969"/>
              </a:solidFill>
            </a:endParaRPr>
          </a:p>
          <a:p>
            <a:pPr defTabSz="1828755">
              <a:buClr>
                <a:srgbClr val="191919"/>
              </a:buClr>
              <a:defRPr/>
            </a:pPr>
            <a:endParaRPr lang="en-US" sz="2800" kern="0" dirty="0">
              <a:solidFill>
                <a:srgbClr val="213969"/>
              </a:solidFill>
            </a:endParaRPr>
          </a:p>
        </p:txBody>
      </p:sp>
      <p:sp>
        <p:nvSpPr>
          <p:cNvPr id="35" name="Google Shape;1858;p39">
            <a:extLst>
              <a:ext uri="{FF2B5EF4-FFF2-40B4-BE49-F238E27FC236}">
                <a16:creationId xmlns:a16="http://schemas.microsoft.com/office/drawing/2014/main" id="{68BC5947-0AE4-19E9-444A-9B4424F10A88}"/>
              </a:ext>
            </a:extLst>
          </p:cNvPr>
          <p:cNvSpPr txBox="1"/>
          <p:nvPr/>
        </p:nvSpPr>
        <p:spPr>
          <a:xfrm>
            <a:off x="1980128" y="2355889"/>
            <a:ext cx="7805469"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b="1" kern="0" dirty="0">
                <a:solidFill>
                  <a:srgbClr val="7A54A1"/>
                </a:solidFill>
                <a:latin typeface="Avenir Next LT Pro"/>
              </a:rPr>
              <a:t>The training set: </a:t>
            </a:r>
            <a:r>
              <a:rPr lang="en" sz="2800" kern="0" dirty="0">
                <a:solidFill>
                  <a:srgbClr val="7A54A1"/>
                </a:solidFill>
                <a:latin typeface="Avenir Next LT Pro"/>
              </a:rPr>
              <a:t>is the portion of data used to train the model.</a:t>
            </a:r>
            <a:endParaRPr lang="en" sz="2800" kern="0" dirty="0">
              <a:solidFill>
                <a:srgbClr val="7A54A1"/>
              </a:solidFill>
            </a:endParaRPr>
          </a:p>
          <a:p>
            <a:pPr defTabSz="1828755">
              <a:buClr>
                <a:srgbClr val="191919"/>
              </a:buClr>
              <a:defRPr/>
            </a:pPr>
            <a:endParaRPr lang="en-US" sz="2800" kern="0" dirty="0">
              <a:solidFill>
                <a:srgbClr val="191919"/>
              </a:solidFill>
            </a:endParaRPr>
          </a:p>
        </p:txBody>
      </p:sp>
      <p:sp>
        <p:nvSpPr>
          <p:cNvPr id="36" name="Google Shape;1943;p39">
            <a:extLst>
              <a:ext uri="{FF2B5EF4-FFF2-40B4-BE49-F238E27FC236}">
                <a16:creationId xmlns:a16="http://schemas.microsoft.com/office/drawing/2014/main" id="{43A4180F-C7DE-5236-1197-D6ADB9ACC135}"/>
              </a:ext>
            </a:extLst>
          </p:cNvPr>
          <p:cNvSpPr/>
          <p:nvPr/>
        </p:nvSpPr>
        <p:spPr>
          <a:xfrm>
            <a:off x="1573067" y="1394024"/>
            <a:ext cx="172800" cy="670800"/>
          </a:xfrm>
          <a:prstGeom prst="rect">
            <a:avLst/>
          </a:prstGeom>
          <a:solidFill>
            <a:srgbClr val="213969"/>
          </a:solidFill>
          <a:ln>
            <a:noFill/>
          </a:ln>
        </p:spPr>
        <p:txBody>
          <a:bodyPr spcFirstLastPara="1" wrap="square" lIns="182850" tIns="182850" rIns="182850" bIns="182850" anchor="ctr" anchorCtr="0">
            <a:noAutofit/>
          </a:bodyPr>
          <a:lstStyle/>
          <a:p>
            <a:pPr defTabSz="1828755">
              <a:buClr>
                <a:srgbClr val="000000"/>
              </a:buClr>
              <a:defRPr/>
            </a:pPr>
            <a:endParaRPr sz="2801" kern="0">
              <a:solidFill>
                <a:srgbClr val="000000"/>
              </a:solidFill>
              <a:latin typeface="Arial"/>
              <a:cs typeface="Arial"/>
              <a:sym typeface="Arial"/>
            </a:endParaRPr>
          </a:p>
        </p:txBody>
      </p:sp>
      <p:sp>
        <p:nvSpPr>
          <p:cNvPr id="37" name="Google Shape;1944;p39">
            <a:extLst>
              <a:ext uri="{FF2B5EF4-FFF2-40B4-BE49-F238E27FC236}">
                <a16:creationId xmlns:a16="http://schemas.microsoft.com/office/drawing/2014/main" id="{13C22318-5097-EED4-454D-43C649A639A6}"/>
              </a:ext>
            </a:extLst>
          </p:cNvPr>
          <p:cNvSpPr/>
          <p:nvPr/>
        </p:nvSpPr>
        <p:spPr>
          <a:xfrm>
            <a:off x="1573067" y="2557114"/>
            <a:ext cx="172800" cy="670800"/>
          </a:xfrm>
          <a:prstGeom prst="rect">
            <a:avLst/>
          </a:prstGeom>
          <a:solidFill>
            <a:srgbClr val="7A54A1"/>
          </a:solidFill>
          <a:ln>
            <a:noFill/>
          </a:ln>
        </p:spPr>
        <p:txBody>
          <a:bodyPr spcFirstLastPara="1" wrap="square" lIns="182850" tIns="182850" rIns="182850" bIns="182850" anchor="ctr" anchorCtr="0">
            <a:noAutofit/>
          </a:bodyPr>
          <a:lstStyle/>
          <a:p>
            <a:pPr defTabSz="1828755">
              <a:buClr>
                <a:srgbClr val="000000"/>
              </a:buClr>
              <a:defRPr/>
            </a:pPr>
            <a:endParaRPr sz="2801" kern="0">
              <a:solidFill>
                <a:srgbClr val="000000"/>
              </a:solidFill>
              <a:latin typeface="Arial"/>
              <a:cs typeface="Arial"/>
              <a:sym typeface="Arial"/>
            </a:endParaRPr>
          </a:p>
        </p:txBody>
      </p:sp>
      <p:sp>
        <p:nvSpPr>
          <p:cNvPr id="38" name="Google Shape;1944;p39">
            <a:extLst>
              <a:ext uri="{FF2B5EF4-FFF2-40B4-BE49-F238E27FC236}">
                <a16:creationId xmlns:a16="http://schemas.microsoft.com/office/drawing/2014/main" id="{70F3A4BA-2864-C353-3CF4-91DC3C8A2F95}"/>
              </a:ext>
            </a:extLst>
          </p:cNvPr>
          <p:cNvSpPr/>
          <p:nvPr/>
        </p:nvSpPr>
        <p:spPr>
          <a:xfrm>
            <a:off x="1573065" y="3552098"/>
            <a:ext cx="172800" cy="670800"/>
          </a:xfrm>
          <a:prstGeom prst="rect">
            <a:avLst/>
          </a:prstGeom>
          <a:solidFill>
            <a:srgbClr val="D75383"/>
          </a:solidFill>
          <a:ln>
            <a:noFill/>
          </a:ln>
        </p:spPr>
        <p:txBody>
          <a:bodyPr spcFirstLastPara="1" wrap="square" lIns="182850" tIns="182850" rIns="182850" bIns="182850" anchor="ctr" anchorCtr="0">
            <a:noAutofit/>
          </a:bodyPr>
          <a:lstStyle/>
          <a:p>
            <a:pPr defTabSz="1828755">
              <a:buClr>
                <a:srgbClr val="000000"/>
              </a:buClr>
              <a:defRPr/>
            </a:pPr>
            <a:endParaRPr sz="2801" kern="0">
              <a:solidFill>
                <a:srgbClr val="000000"/>
              </a:solidFill>
              <a:latin typeface="Arial"/>
              <a:cs typeface="Arial"/>
              <a:sym typeface="Arial"/>
            </a:endParaRPr>
          </a:p>
        </p:txBody>
      </p:sp>
      <p:sp>
        <p:nvSpPr>
          <p:cNvPr id="39" name="Google Shape;1944;p39">
            <a:extLst>
              <a:ext uri="{FF2B5EF4-FFF2-40B4-BE49-F238E27FC236}">
                <a16:creationId xmlns:a16="http://schemas.microsoft.com/office/drawing/2014/main" id="{4E60B8EC-0602-FD79-0932-92D3B31D943E}"/>
              </a:ext>
            </a:extLst>
          </p:cNvPr>
          <p:cNvSpPr/>
          <p:nvPr/>
        </p:nvSpPr>
        <p:spPr>
          <a:xfrm>
            <a:off x="1581289" y="4481300"/>
            <a:ext cx="164579" cy="1032612"/>
          </a:xfrm>
          <a:prstGeom prst="rect">
            <a:avLst/>
          </a:prstGeom>
          <a:solidFill>
            <a:srgbClr val="ED7D31"/>
          </a:solidFill>
          <a:ln>
            <a:noFill/>
          </a:ln>
        </p:spPr>
        <p:txBody>
          <a:bodyPr spcFirstLastPara="1" wrap="square" lIns="182850" tIns="182850" rIns="182850" bIns="182850" anchor="ctr" anchorCtr="0">
            <a:noAutofit/>
          </a:bodyPr>
          <a:lstStyle/>
          <a:p>
            <a:pPr defTabSz="1828755">
              <a:buClr>
                <a:srgbClr val="000000"/>
              </a:buClr>
            </a:pPr>
            <a:endParaRPr sz="2801" kern="0">
              <a:solidFill>
                <a:srgbClr val="FFA730"/>
              </a:solidFill>
              <a:latin typeface="Arial"/>
              <a:cs typeface="Arial"/>
              <a:sym typeface="Arial"/>
            </a:endParaRPr>
          </a:p>
        </p:txBody>
      </p:sp>
      <p:sp>
        <p:nvSpPr>
          <p:cNvPr id="40" name="Google Shape;1858;p39">
            <a:extLst>
              <a:ext uri="{FF2B5EF4-FFF2-40B4-BE49-F238E27FC236}">
                <a16:creationId xmlns:a16="http://schemas.microsoft.com/office/drawing/2014/main" id="{0022BDC6-BF79-BC3B-E8FE-ACF54D309B5E}"/>
              </a:ext>
            </a:extLst>
          </p:cNvPr>
          <p:cNvSpPr txBox="1"/>
          <p:nvPr/>
        </p:nvSpPr>
        <p:spPr>
          <a:xfrm>
            <a:off x="1980125" y="3400210"/>
            <a:ext cx="9533745"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b="1" kern="0">
                <a:solidFill>
                  <a:srgbClr val="D75383">
                    <a:lumMod val="75000"/>
                  </a:srgbClr>
                </a:solidFill>
                <a:latin typeface="Avenir Next LT Pro"/>
              </a:rPr>
              <a:t>The validation set: </a:t>
            </a:r>
            <a:r>
              <a:rPr lang="en" sz="2800" kern="0">
                <a:solidFill>
                  <a:srgbClr val="D75383">
                    <a:lumMod val="75000"/>
                  </a:srgbClr>
                </a:solidFill>
                <a:latin typeface="Avenir Next LT Pro"/>
              </a:rPr>
              <a:t>is a data set of examples used to change learning process parameters. </a:t>
            </a:r>
            <a:endParaRPr lang="en" sz="2800" i="1" kern="0">
              <a:solidFill>
                <a:srgbClr val="D75383">
                  <a:lumMod val="75000"/>
                </a:srgbClr>
              </a:solidFill>
            </a:endParaRPr>
          </a:p>
        </p:txBody>
      </p:sp>
      <p:sp>
        <p:nvSpPr>
          <p:cNvPr id="41" name="Google Shape;1858;p39">
            <a:extLst>
              <a:ext uri="{FF2B5EF4-FFF2-40B4-BE49-F238E27FC236}">
                <a16:creationId xmlns:a16="http://schemas.microsoft.com/office/drawing/2014/main" id="{486DF252-E8D3-7726-50D7-AD083C7E2F0A}"/>
              </a:ext>
            </a:extLst>
          </p:cNvPr>
          <p:cNvSpPr txBox="1"/>
          <p:nvPr/>
        </p:nvSpPr>
        <p:spPr>
          <a:xfrm>
            <a:off x="1914340" y="4370524"/>
            <a:ext cx="10962896"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b="1" kern="0" dirty="0">
                <a:solidFill>
                  <a:srgbClr val="FFA730"/>
                </a:solidFill>
                <a:latin typeface="Avenir Next LT Pro"/>
              </a:rPr>
              <a:t>The testing set: </a:t>
            </a:r>
            <a:r>
              <a:rPr lang="en" sz="2800" kern="0" dirty="0">
                <a:solidFill>
                  <a:srgbClr val="FFA730"/>
                </a:solidFill>
                <a:latin typeface="Avenir Next LT Pro"/>
              </a:rPr>
              <a:t>is the portion of data that is tested in the final model and is compared against the previous sets of data.</a:t>
            </a:r>
            <a:endParaRPr lang="en-US" sz="2800" kern="0" dirty="0">
              <a:solidFill>
                <a:srgbClr val="FFA730"/>
              </a:solidFill>
            </a:endParaRPr>
          </a:p>
          <a:p>
            <a:pPr defTabSz="1828755">
              <a:buClr>
                <a:srgbClr val="191919"/>
              </a:buClr>
              <a:defRPr/>
            </a:pPr>
            <a:endParaRPr lang="en-US" sz="2800" kern="0" dirty="0">
              <a:solidFill>
                <a:srgbClr val="FFA730"/>
              </a:solidFill>
            </a:endParaRPr>
          </a:p>
        </p:txBody>
      </p:sp>
      <p:grpSp>
        <p:nvGrpSpPr>
          <p:cNvPr id="4" name="Group 3">
            <a:extLst>
              <a:ext uri="{FF2B5EF4-FFF2-40B4-BE49-F238E27FC236}">
                <a16:creationId xmlns:a16="http://schemas.microsoft.com/office/drawing/2014/main" id="{C6C6930F-7C39-C7C1-9891-080C8919F689}"/>
              </a:ext>
            </a:extLst>
          </p:cNvPr>
          <p:cNvGrpSpPr/>
          <p:nvPr/>
        </p:nvGrpSpPr>
        <p:grpSpPr>
          <a:xfrm>
            <a:off x="2796544" y="6388552"/>
            <a:ext cx="13220290" cy="2667904"/>
            <a:chOff x="2210694" y="6476496"/>
            <a:chExt cx="13220290" cy="2667904"/>
          </a:xfrm>
        </p:grpSpPr>
        <p:cxnSp>
          <p:nvCxnSpPr>
            <p:cNvPr id="55" name="Google Shape;1729;p38">
              <a:extLst>
                <a:ext uri="{FF2B5EF4-FFF2-40B4-BE49-F238E27FC236}">
                  <a16:creationId xmlns:a16="http://schemas.microsoft.com/office/drawing/2014/main" id="{C4B30BA0-6CE9-FA5D-8118-E10AA3F42C0A}"/>
                </a:ext>
              </a:extLst>
            </p:cNvPr>
            <p:cNvCxnSpPr/>
            <p:nvPr/>
          </p:nvCxnSpPr>
          <p:spPr>
            <a:xfrm>
              <a:off x="8810237" y="7598228"/>
              <a:ext cx="0" cy="969000"/>
            </a:xfrm>
            <a:prstGeom prst="straightConnector1">
              <a:avLst/>
            </a:prstGeom>
            <a:noFill/>
            <a:ln w="38100" cap="flat" cmpd="sng">
              <a:solidFill>
                <a:srgbClr val="D75383"/>
              </a:solidFill>
              <a:prstDash val="solid"/>
              <a:round/>
              <a:headEnd type="none" w="med" len="med"/>
              <a:tailEnd type="none" w="med" len="med"/>
            </a:ln>
          </p:spPr>
        </p:cxnSp>
        <p:grpSp>
          <p:nvGrpSpPr>
            <p:cNvPr id="3" name="Group 2">
              <a:extLst>
                <a:ext uri="{FF2B5EF4-FFF2-40B4-BE49-F238E27FC236}">
                  <a16:creationId xmlns:a16="http://schemas.microsoft.com/office/drawing/2014/main" id="{20BB6B1B-0077-D470-E95B-A58819FA757C}"/>
                </a:ext>
              </a:extLst>
            </p:cNvPr>
            <p:cNvGrpSpPr/>
            <p:nvPr/>
          </p:nvGrpSpPr>
          <p:grpSpPr>
            <a:xfrm>
              <a:off x="2210694" y="6476496"/>
              <a:ext cx="13220290" cy="2667904"/>
              <a:chOff x="2210694" y="6476496"/>
              <a:chExt cx="13220290" cy="2667904"/>
            </a:xfrm>
          </p:grpSpPr>
          <p:sp>
            <p:nvSpPr>
              <p:cNvPr id="51" name="Google Shape;1725;p38">
                <a:extLst>
                  <a:ext uri="{FF2B5EF4-FFF2-40B4-BE49-F238E27FC236}">
                    <a16:creationId xmlns:a16="http://schemas.microsoft.com/office/drawing/2014/main" id="{3EC4219F-8F2B-C908-901B-A212D69AAA60}"/>
                  </a:ext>
                </a:extLst>
              </p:cNvPr>
              <p:cNvSpPr txBox="1"/>
              <p:nvPr/>
            </p:nvSpPr>
            <p:spPr>
              <a:xfrm>
                <a:off x="2210694" y="6476496"/>
                <a:ext cx="5287440" cy="1055400"/>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52" name="Google Shape;1727;p38">
                <a:extLst>
                  <a:ext uri="{FF2B5EF4-FFF2-40B4-BE49-F238E27FC236}">
                    <a16:creationId xmlns:a16="http://schemas.microsoft.com/office/drawing/2014/main" id="{D43D0D6D-6470-A7BF-D9B3-99A9FFED42D0}"/>
                  </a:ext>
                </a:extLst>
              </p:cNvPr>
              <p:cNvSpPr txBox="1"/>
              <p:nvPr/>
            </p:nvSpPr>
            <p:spPr>
              <a:xfrm>
                <a:off x="7595766" y="6476496"/>
                <a:ext cx="2343600" cy="1055400"/>
              </a:xfrm>
              <a:prstGeom prst="rect">
                <a:avLst/>
              </a:prstGeom>
              <a:solidFill>
                <a:srgbClr val="D75383"/>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53" name="Google Shape;1726;p38">
                <a:extLst>
                  <a:ext uri="{FF2B5EF4-FFF2-40B4-BE49-F238E27FC236}">
                    <a16:creationId xmlns:a16="http://schemas.microsoft.com/office/drawing/2014/main" id="{E76B784D-9463-F505-09D9-947B9BCDB696}"/>
                  </a:ext>
                </a:extLst>
              </p:cNvPr>
              <p:cNvSpPr txBox="1"/>
              <p:nvPr/>
            </p:nvSpPr>
            <p:spPr>
              <a:xfrm>
                <a:off x="10157742" y="6476496"/>
                <a:ext cx="2343600" cy="1055400"/>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cxnSp>
            <p:nvCxnSpPr>
              <p:cNvPr id="54" name="Google Shape;1729;p38">
                <a:extLst>
                  <a:ext uri="{FF2B5EF4-FFF2-40B4-BE49-F238E27FC236}">
                    <a16:creationId xmlns:a16="http://schemas.microsoft.com/office/drawing/2014/main" id="{A786D294-1462-930A-4C78-712A7FACCCC7}"/>
                  </a:ext>
                </a:extLst>
              </p:cNvPr>
              <p:cNvCxnSpPr/>
              <p:nvPr/>
            </p:nvCxnSpPr>
            <p:spPr>
              <a:xfrm>
                <a:off x="12608726" y="6948064"/>
                <a:ext cx="1184114" cy="15131"/>
              </a:xfrm>
              <a:prstGeom prst="straightConnector1">
                <a:avLst/>
              </a:prstGeom>
              <a:noFill/>
              <a:ln w="38100" cap="flat" cmpd="sng">
                <a:solidFill>
                  <a:srgbClr val="FFA730"/>
                </a:solidFill>
                <a:prstDash val="solid"/>
                <a:round/>
                <a:headEnd type="none" w="med" len="med"/>
                <a:tailEnd type="none" w="med" len="med"/>
              </a:ln>
            </p:spPr>
          </p:cxnSp>
          <p:cxnSp>
            <p:nvCxnSpPr>
              <p:cNvPr id="56" name="Google Shape;1729;p38">
                <a:extLst>
                  <a:ext uri="{FF2B5EF4-FFF2-40B4-BE49-F238E27FC236}">
                    <a16:creationId xmlns:a16="http://schemas.microsoft.com/office/drawing/2014/main" id="{B986E238-6D6C-14D9-FD00-AF431E0FF043}"/>
                  </a:ext>
                </a:extLst>
              </p:cNvPr>
              <p:cNvCxnSpPr/>
              <p:nvPr/>
            </p:nvCxnSpPr>
            <p:spPr>
              <a:xfrm>
                <a:off x="4436138" y="7598778"/>
                <a:ext cx="0" cy="969000"/>
              </a:xfrm>
              <a:prstGeom prst="straightConnector1">
                <a:avLst/>
              </a:prstGeom>
              <a:noFill/>
              <a:ln w="38100" cap="flat" cmpd="sng">
                <a:solidFill>
                  <a:srgbClr val="7A54A1"/>
                </a:solidFill>
                <a:prstDash val="solid"/>
                <a:round/>
                <a:headEnd type="none" w="med" len="med"/>
                <a:tailEnd type="none" w="med" len="med"/>
              </a:ln>
            </p:spPr>
          </p:cxnSp>
          <p:sp>
            <p:nvSpPr>
              <p:cNvPr id="57" name="Google Shape;1717;p38">
                <a:extLst>
                  <a:ext uri="{FF2B5EF4-FFF2-40B4-BE49-F238E27FC236}">
                    <a16:creationId xmlns:a16="http://schemas.microsoft.com/office/drawing/2014/main" id="{990F1058-9465-FDBF-CCB1-8D3234970402}"/>
                  </a:ext>
                </a:extLst>
              </p:cNvPr>
              <p:cNvSpPr txBox="1"/>
              <p:nvPr/>
            </p:nvSpPr>
            <p:spPr>
              <a:xfrm>
                <a:off x="3668438" y="8484158"/>
                <a:ext cx="1796246" cy="660242"/>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Rubik ExtraBold"/>
                  <a:buNone/>
                  <a:defRPr sz="7200">
                    <a:solidFill>
                      <a:schemeClr val="dk1"/>
                    </a:solidFill>
                    <a:latin typeface="STHupo" panose="02010800040101010101" pitchFamily="2" charset="-122"/>
                    <a:ea typeface="STHupo" panose="02010800040101010101" pitchFamily="2" charset="-122"/>
                    <a:cs typeface="Rubik ExtraBold"/>
                    <a:sym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9pPr>
              </a:lstStyle>
              <a:p>
                <a:pPr defTabSz="1828755">
                  <a:defRPr/>
                </a:pPr>
                <a:r>
                  <a:rPr lang="en" sz="4001" kern="0">
                    <a:solidFill>
                      <a:srgbClr val="7A54A1"/>
                    </a:solidFill>
                    <a:latin typeface="STHupo"/>
                    <a:ea typeface="STHupo"/>
                  </a:rPr>
                  <a:t>Train</a:t>
                </a:r>
                <a:endParaRPr lang="en" sz="4001" kern="0">
                  <a:solidFill>
                    <a:srgbClr val="7A54A1"/>
                  </a:solidFill>
                </a:endParaRPr>
              </a:p>
            </p:txBody>
          </p:sp>
          <p:sp>
            <p:nvSpPr>
              <p:cNvPr id="58" name="Google Shape;1717;p38">
                <a:extLst>
                  <a:ext uri="{FF2B5EF4-FFF2-40B4-BE49-F238E27FC236}">
                    <a16:creationId xmlns:a16="http://schemas.microsoft.com/office/drawing/2014/main" id="{DD8089D5-3435-09FB-9CC6-46632A24BD69}"/>
                  </a:ext>
                </a:extLst>
              </p:cNvPr>
              <p:cNvSpPr txBox="1"/>
              <p:nvPr/>
            </p:nvSpPr>
            <p:spPr>
              <a:xfrm>
                <a:off x="7500362" y="8484157"/>
                <a:ext cx="2947469" cy="660242"/>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Rubik ExtraBold"/>
                  <a:buNone/>
                  <a:defRPr sz="7200">
                    <a:solidFill>
                      <a:schemeClr val="dk1"/>
                    </a:solidFill>
                    <a:latin typeface="STHupo" panose="02010800040101010101" pitchFamily="2" charset="-122"/>
                    <a:ea typeface="STHupo" panose="02010800040101010101" pitchFamily="2" charset="-122"/>
                    <a:cs typeface="Rubik ExtraBold"/>
                    <a:sym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9pPr>
              </a:lstStyle>
              <a:p>
                <a:pPr defTabSz="1828755">
                  <a:defRPr/>
                </a:pPr>
                <a:r>
                  <a:rPr lang="en" sz="4001" kern="0">
                    <a:solidFill>
                      <a:srgbClr val="D75383"/>
                    </a:solidFill>
                    <a:latin typeface="STHupo"/>
                    <a:ea typeface="STHupo"/>
                  </a:rPr>
                  <a:t>Validation</a:t>
                </a:r>
                <a:endParaRPr lang="en" sz="4001" kern="0">
                  <a:solidFill>
                    <a:srgbClr val="D75383"/>
                  </a:solidFill>
                </a:endParaRPr>
              </a:p>
            </p:txBody>
          </p:sp>
          <p:sp>
            <p:nvSpPr>
              <p:cNvPr id="59" name="Google Shape;1717;p38">
                <a:extLst>
                  <a:ext uri="{FF2B5EF4-FFF2-40B4-BE49-F238E27FC236}">
                    <a16:creationId xmlns:a16="http://schemas.microsoft.com/office/drawing/2014/main" id="{0A8BB8D4-4134-E64A-09B4-7EAFE4D69494}"/>
                  </a:ext>
                </a:extLst>
              </p:cNvPr>
              <p:cNvSpPr txBox="1"/>
              <p:nvPr/>
            </p:nvSpPr>
            <p:spPr>
              <a:xfrm>
                <a:off x="13634738" y="6576416"/>
                <a:ext cx="1796246" cy="660242"/>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algn="ctr">
                  <a:lnSpc>
                    <a:spcPct val="90000"/>
                  </a:lnSpc>
                  <a:buClr>
                    <a:srgbClr val="191919"/>
                  </a:buClr>
                  <a:buSzPts val="5200"/>
                  <a:buFont typeface="Rubik ExtraBold"/>
                  <a:buNone/>
                  <a:defRPr sz="7200">
                    <a:solidFill>
                      <a:schemeClr val="dk1"/>
                    </a:solidFill>
                    <a:latin typeface="STHupo" panose="02010800040101010101" pitchFamily="2" charset="-122"/>
                    <a:ea typeface="STHupo" panose="02010800040101010101" pitchFamily="2" charset="-122"/>
                    <a:cs typeface="Rubik ExtraBold"/>
                    <a:sym typeface="Rubik ExtraBold"/>
                  </a:defRPr>
                </a:lvl1pPr>
                <a:lvl2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2pPr>
                <a:lvl3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3pPr>
                <a:lvl4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4pPr>
                <a:lvl5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5pPr>
                <a:lvl6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6pPr>
                <a:lvl7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7pPr>
                <a:lvl8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8pPr>
                <a:lvl9pPr algn="ctr">
                  <a:buClr>
                    <a:schemeClr val="dk1"/>
                  </a:buClr>
                  <a:buSzPts val="6000"/>
                  <a:buFont typeface="Rubik ExtraBold"/>
                  <a:buNone/>
                  <a:defRPr sz="6000">
                    <a:solidFill>
                      <a:schemeClr val="dk1"/>
                    </a:solidFill>
                    <a:latin typeface="Rubik ExtraBold"/>
                    <a:ea typeface="Rubik ExtraBold"/>
                    <a:cs typeface="Rubik ExtraBold"/>
                    <a:sym typeface="Rubik ExtraBold"/>
                  </a:defRPr>
                </a:lvl9pPr>
              </a:lstStyle>
              <a:p>
                <a:pPr defTabSz="1828755">
                  <a:defRPr/>
                </a:pPr>
                <a:r>
                  <a:rPr lang="en" sz="4001" kern="0">
                    <a:solidFill>
                      <a:srgbClr val="FFA730"/>
                    </a:solidFill>
                    <a:latin typeface="STHupo"/>
                    <a:ea typeface="STHupo"/>
                  </a:rPr>
                  <a:t>Test</a:t>
                </a:r>
                <a:endParaRPr lang="en" sz="4001" kern="0">
                  <a:solidFill>
                    <a:srgbClr val="FFA730"/>
                  </a:solidFill>
                </a:endParaRPr>
              </a:p>
            </p:txBody>
          </p:sp>
        </p:grpSp>
      </p:grpSp>
      <p:pic>
        <p:nvPicPr>
          <p:cNvPr id="60" name="Picture 33">
            <a:extLst>
              <a:ext uri="{FF2B5EF4-FFF2-40B4-BE49-F238E27FC236}">
                <a16:creationId xmlns:a16="http://schemas.microsoft.com/office/drawing/2014/main" id="{06AF6630-0DC3-E876-615A-8D0AE0A0C9E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650038" y="1993647"/>
            <a:ext cx="562475" cy="562475"/>
          </a:xfrm>
          <a:prstGeom prst="rect">
            <a:avLst/>
          </a:prstGeom>
        </p:spPr>
      </p:pic>
      <p:pic>
        <p:nvPicPr>
          <p:cNvPr id="61" name="Picture 27">
            <a:extLst>
              <a:ext uri="{FF2B5EF4-FFF2-40B4-BE49-F238E27FC236}">
                <a16:creationId xmlns:a16="http://schemas.microsoft.com/office/drawing/2014/main" id="{214FF368-280F-30B6-0F2C-EBE6B691B68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591377" y="4752804"/>
            <a:ext cx="850914" cy="850914"/>
          </a:xfrm>
          <a:prstGeom prst="rect">
            <a:avLst/>
          </a:prstGeom>
        </p:spPr>
      </p:pic>
      <p:pic>
        <p:nvPicPr>
          <p:cNvPr id="63" name="Picture 33">
            <a:extLst>
              <a:ext uri="{FF2B5EF4-FFF2-40B4-BE49-F238E27FC236}">
                <a16:creationId xmlns:a16="http://schemas.microsoft.com/office/drawing/2014/main" id="{0E99D61C-9E26-1352-5E7D-4A03A069218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154125" y="1431173"/>
            <a:ext cx="562475" cy="562475"/>
          </a:xfrm>
          <a:prstGeom prst="rect">
            <a:avLst/>
          </a:prstGeom>
        </p:spPr>
      </p:pic>
      <p:sp>
        <p:nvSpPr>
          <p:cNvPr id="65" name="TextBox 64">
            <a:extLst>
              <a:ext uri="{FF2B5EF4-FFF2-40B4-BE49-F238E27FC236}">
                <a16:creationId xmlns:a16="http://schemas.microsoft.com/office/drawing/2014/main" id="{A3AC239F-3077-2A67-9524-F5658D2D45C4}"/>
              </a:ext>
            </a:extLst>
          </p:cNvPr>
          <p:cNvSpPr txBox="1"/>
          <p:nvPr/>
        </p:nvSpPr>
        <p:spPr>
          <a:xfrm>
            <a:off x="15026641" y="192386"/>
            <a:ext cx="3261359" cy="45403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Sadeem </a:t>
            </a:r>
            <a:r>
              <a:rPr lang="en-US" sz="2972" dirty="0" err="1">
                <a:solidFill>
                  <a:srgbClr val="050A30"/>
                </a:solidFill>
                <a:latin typeface="Agrandir Narrow"/>
              </a:rPr>
              <a:t>AlMesned</a:t>
            </a:r>
            <a:endParaRPr lang="en-US" sz="2972" dirty="0">
              <a:solidFill>
                <a:srgbClr val="050A30"/>
              </a:solidFill>
              <a:latin typeface="Agrandir Narrow"/>
            </a:endParaRPr>
          </a:p>
        </p:txBody>
      </p:sp>
      <p:sp>
        <p:nvSpPr>
          <p:cNvPr id="2" name="Slide Number Placeholder 1">
            <a:extLst>
              <a:ext uri="{FF2B5EF4-FFF2-40B4-BE49-F238E27FC236}">
                <a16:creationId xmlns:a16="http://schemas.microsoft.com/office/drawing/2014/main" id="{0C528512-3D54-5655-D355-59AAE3751A2E}"/>
              </a:ext>
            </a:extLst>
          </p:cNvPr>
          <p:cNvSpPr>
            <a:spLocks noGrp="1"/>
          </p:cNvSpPr>
          <p:nvPr>
            <p:ph type="sldNum" sz="quarter" idx="12"/>
          </p:nvPr>
        </p:nvSpPr>
        <p:spPr/>
        <p:txBody>
          <a:bodyPr/>
          <a:lstStyle/>
          <a:p>
            <a:fld id="{ED1F9982-018B-45AE-BBE3-570284DE49FB}" type="slidenum">
              <a:rPr lang="en-US" smtClean="0"/>
              <a:t>38</a:t>
            </a:fld>
            <a:endParaRPr lang="en-US"/>
          </a:p>
        </p:txBody>
      </p:sp>
    </p:spTree>
    <p:extLst>
      <p:ext uri="{BB962C8B-B14F-4D97-AF65-F5344CB8AC3E}">
        <p14:creationId xmlns:p14="http://schemas.microsoft.com/office/powerpoint/2010/main" val="164190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1856;p39">
            <a:extLst>
              <a:ext uri="{FF2B5EF4-FFF2-40B4-BE49-F238E27FC236}">
                <a16:creationId xmlns:a16="http://schemas.microsoft.com/office/drawing/2014/main" id="{30DA89F5-7472-93DB-02CA-AB2F0D2DFEA7}"/>
              </a:ext>
            </a:extLst>
          </p:cNvPr>
          <p:cNvSpPr txBox="1"/>
          <p:nvPr/>
        </p:nvSpPr>
        <p:spPr>
          <a:xfrm>
            <a:off x="1902258" y="335616"/>
            <a:ext cx="11804171"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kern="0" dirty="0">
                <a:solidFill>
                  <a:srgbClr val="213969"/>
                </a:solidFill>
                <a:latin typeface="Avenir Next LT Pro"/>
              </a:rPr>
              <a:t>The </a:t>
            </a:r>
            <a:r>
              <a:rPr lang="en" sz="2800" b="1" kern="0" dirty="0">
                <a:solidFill>
                  <a:srgbClr val="213969"/>
                </a:solidFill>
                <a:latin typeface="Avenir Next LT Pro"/>
              </a:rPr>
              <a:t>original data</a:t>
            </a:r>
            <a:r>
              <a:rPr lang="en" sz="2800" kern="0" dirty="0">
                <a:solidFill>
                  <a:srgbClr val="213969"/>
                </a:solidFill>
                <a:latin typeface="Avenir Next LT Pro"/>
              </a:rPr>
              <a:t> in a machine learning model is typically taken and split into three sets. </a:t>
            </a:r>
            <a:endParaRPr lang="en-US" sz="2800" kern="0" dirty="0">
              <a:solidFill>
                <a:srgbClr val="213969"/>
              </a:solidFill>
            </a:endParaRPr>
          </a:p>
          <a:p>
            <a:pPr defTabSz="1828755">
              <a:buClr>
                <a:srgbClr val="191919"/>
              </a:buClr>
              <a:defRPr/>
            </a:pPr>
            <a:endParaRPr lang="en-US" sz="2800" kern="0" dirty="0">
              <a:solidFill>
                <a:srgbClr val="213969"/>
              </a:solidFill>
            </a:endParaRP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3" y="8691660"/>
            <a:ext cx="1116437"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507318" y="948317"/>
            <a:ext cx="1561364" cy="854492"/>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87616" y="8980186"/>
            <a:ext cx="3432329" cy="1029698"/>
          </a:xfrm>
          <a:prstGeom prst="rect">
            <a:avLst/>
          </a:prstGeom>
        </p:spPr>
      </p:pic>
      <p:pic>
        <p:nvPicPr>
          <p:cNvPr id="27" name="Picture 2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932517" y="9016601"/>
            <a:ext cx="850914" cy="850914"/>
          </a:xfrm>
          <a:prstGeom prst="rect">
            <a:avLst/>
          </a:prstGeom>
        </p:spPr>
      </p:pic>
      <p:pic>
        <p:nvPicPr>
          <p:cNvPr id="33" name="Picture 3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30712" y="2571185"/>
            <a:ext cx="562475" cy="562475"/>
          </a:xfrm>
          <a:prstGeom prst="rect">
            <a:avLst/>
          </a:prstGeom>
        </p:spPr>
      </p:pic>
      <p:sp>
        <p:nvSpPr>
          <p:cNvPr id="35" name="Google Shape;1858;p39">
            <a:extLst>
              <a:ext uri="{FF2B5EF4-FFF2-40B4-BE49-F238E27FC236}">
                <a16:creationId xmlns:a16="http://schemas.microsoft.com/office/drawing/2014/main" id="{68BC5947-0AE4-19E9-444A-9B4424F10A88}"/>
              </a:ext>
            </a:extLst>
          </p:cNvPr>
          <p:cNvSpPr txBox="1"/>
          <p:nvPr/>
        </p:nvSpPr>
        <p:spPr>
          <a:xfrm>
            <a:off x="2017379" y="1601585"/>
            <a:ext cx="8430002"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b="1" kern="0">
                <a:solidFill>
                  <a:srgbClr val="7A54A1"/>
                </a:solidFill>
                <a:latin typeface="Avenir Next LT Pro"/>
              </a:rPr>
              <a:t>The training set: </a:t>
            </a:r>
            <a:r>
              <a:rPr lang="en" sz="2800" kern="0">
                <a:solidFill>
                  <a:srgbClr val="7A54A1"/>
                </a:solidFill>
                <a:latin typeface="Avenir Next LT Pro"/>
              </a:rPr>
              <a:t>is the portion of data used to train the model.</a:t>
            </a:r>
            <a:endParaRPr lang="en" sz="2800" kern="0">
              <a:solidFill>
                <a:srgbClr val="7A54A1"/>
              </a:solidFill>
            </a:endParaRPr>
          </a:p>
          <a:p>
            <a:pPr defTabSz="1828755">
              <a:buClr>
                <a:srgbClr val="191919"/>
              </a:buClr>
              <a:defRPr/>
            </a:pPr>
            <a:endParaRPr lang="en-US" sz="2800" kern="0">
              <a:solidFill>
                <a:srgbClr val="191919"/>
              </a:solidFill>
            </a:endParaRPr>
          </a:p>
        </p:txBody>
      </p:sp>
      <p:sp>
        <p:nvSpPr>
          <p:cNvPr id="36" name="Google Shape;1943;p39">
            <a:extLst>
              <a:ext uri="{FF2B5EF4-FFF2-40B4-BE49-F238E27FC236}">
                <a16:creationId xmlns:a16="http://schemas.microsoft.com/office/drawing/2014/main" id="{43A4180F-C7DE-5236-1197-D6ADB9ACC135}"/>
              </a:ext>
            </a:extLst>
          </p:cNvPr>
          <p:cNvSpPr/>
          <p:nvPr/>
        </p:nvSpPr>
        <p:spPr>
          <a:xfrm>
            <a:off x="1610318" y="639720"/>
            <a:ext cx="172800" cy="670800"/>
          </a:xfrm>
          <a:prstGeom prst="rect">
            <a:avLst/>
          </a:prstGeom>
          <a:solidFill>
            <a:srgbClr val="213969"/>
          </a:solidFill>
          <a:ln>
            <a:noFill/>
          </a:ln>
        </p:spPr>
        <p:txBody>
          <a:bodyPr spcFirstLastPara="1" wrap="square" lIns="182850" tIns="182850" rIns="182850" bIns="182850" anchor="ctr" anchorCtr="0">
            <a:noAutofit/>
          </a:bodyPr>
          <a:lstStyle/>
          <a:p>
            <a:pPr defTabSz="1828755">
              <a:buClr>
                <a:srgbClr val="000000"/>
              </a:buClr>
              <a:defRPr/>
            </a:pPr>
            <a:endParaRPr sz="2801" kern="0">
              <a:solidFill>
                <a:srgbClr val="000000"/>
              </a:solidFill>
              <a:latin typeface="Arial"/>
              <a:cs typeface="Arial"/>
              <a:sym typeface="Arial"/>
            </a:endParaRPr>
          </a:p>
        </p:txBody>
      </p:sp>
      <p:sp>
        <p:nvSpPr>
          <p:cNvPr id="37" name="Google Shape;1944;p39">
            <a:extLst>
              <a:ext uri="{FF2B5EF4-FFF2-40B4-BE49-F238E27FC236}">
                <a16:creationId xmlns:a16="http://schemas.microsoft.com/office/drawing/2014/main" id="{13C22318-5097-EED4-454D-43C649A639A6}"/>
              </a:ext>
            </a:extLst>
          </p:cNvPr>
          <p:cNvSpPr/>
          <p:nvPr/>
        </p:nvSpPr>
        <p:spPr>
          <a:xfrm>
            <a:off x="1610318" y="1802810"/>
            <a:ext cx="172800" cy="670800"/>
          </a:xfrm>
          <a:prstGeom prst="rect">
            <a:avLst/>
          </a:prstGeom>
          <a:solidFill>
            <a:srgbClr val="7A54A1"/>
          </a:solidFill>
          <a:ln>
            <a:noFill/>
          </a:ln>
        </p:spPr>
        <p:txBody>
          <a:bodyPr spcFirstLastPara="1" wrap="square" lIns="182850" tIns="182850" rIns="182850" bIns="182850" anchor="ctr" anchorCtr="0">
            <a:noAutofit/>
          </a:bodyPr>
          <a:lstStyle/>
          <a:p>
            <a:pPr defTabSz="1828755">
              <a:buClr>
                <a:srgbClr val="000000"/>
              </a:buClr>
              <a:defRPr/>
            </a:pPr>
            <a:endParaRPr sz="2801" kern="0">
              <a:solidFill>
                <a:srgbClr val="000000"/>
              </a:solidFill>
              <a:latin typeface="Arial"/>
              <a:cs typeface="Arial"/>
              <a:sym typeface="Arial"/>
            </a:endParaRPr>
          </a:p>
        </p:txBody>
      </p:sp>
      <p:sp>
        <p:nvSpPr>
          <p:cNvPr id="39" name="Google Shape;1944;p39">
            <a:extLst>
              <a:ext uri="{FF2B5EF4-FFF2-40B4-BE49-F238E27FC236}">
                <a16:creationId xmlns:a16="http://schemas.microsoft.com/office/drawing/2014/main" id="{4E60B8EC-0602-FD79-0932-92D3B31D943E}"/>
              </a:ext>
            </a:extLst>
          </p:cNvPr>
          <p:cNvSpPr/>
          <p:nvPr/>
        </p:nvSpPr>
        <p:spPr>
          <a:xfrm>
            <a:off x="1610318" y="2796954"/>
            <a:ext cx="164579" cy="1032612"/>
          </a:xfrm>
          <a:prstGeom prst="rect">
            <a:avLst/>
          </a:prstGeom>
          <a:solidFill>
            <a:srgbClr val="ED7D31"/>
          </a:solidFill>
          <a:ln>
            <a:noFill/>
          </a:ln>
        </p:spPr>
        <p:txBody>
          <a:bodyPr spcFirstLastPara="1" wrap="square" lIns="182850" tIns="182850" rIns="182850" bIns="182850" anchor="ctr" anchorCtr="0">
            <a:noAutofit/>
          </a:bodyPr>
          <a:lstStyle/>
          <a:p>
            <a:pPr defTabSz="1828755">
              <a:buClr>
                <a:srgbClr val="000000"/>
              </a:buClr>
            </a:pPr>
            <a:endParaRPr sz="2801" kern="0">
              <a:solidFill>
                <a:srgbClr val="FFA730"/>
              </a:solidFill>
              <a:latin typeface="Arial"/>
              <a:cs typeface="Arial"/>
              <a:sym typeface="Arial"/>
            </a:endParaRPr>
          </a:p>
        </p:txBody>
      </p:sp>
      <p:sp>
        <p:nvSpPr>
          <p:cNvPr id="41" name="Google Shape;1858;p39">
            <a:extLst>
              <a:ext uri="{FF2B5EF4-FFF2-40B4-BE49-F238E27FC236}">
                <a16:creationId xmlns:a16="http://schemas.microsoft.com/office/drawing/2014/main" id="{486DF252-E8D3-7726-50D7-AD083C7E2F0A}"/>
              </a:ext>
            </a:extLst>
          </p:cNvPr>
          <p:cNvSpPr txBox="1"/>
          <p:nvPr/>
        </p:nvSpPr>
        <p:spPr>
          <a:xfrm>
            <a:off x="1943369" y="2686178"/>
            <a:ext cx="11840062" cy="969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800" b="1" kern="0" dirty="0">
                <a:solidFill>
                  <a:srgbClr val="FFA730"/>
                </a:solidFill>
                <a:latin typeface="Avenir Next LT Pro"/>
              </a:rPr>
              <a:t>The testing set: </a:t>
            </a:r>
            <a:r>
              <a:rPr lang="en" sz="2800" kern="0" dirty="0">
                <a:solidFill>
                  <a:srgbClr val="FFA730"/>
                </a:solidFill>
                <a:latin typeface="Avenir Next LT Pro"/>
              </a:rPr>
              <a:t>is the portion of data that is tested in the final model and is compared against the previous sets of data.</a:t>
            </a:r>
            <a:endParaRPr lang="en-US" sz="2800" kern="0" dirty="0">
              <a:solidFill>
                <a:srgbClr val="FFA730"/>
              </a:solidFill>
            </a:endParaRPr>
          </a:p>
          <a:p>
            <a:pPr defTabSz="1828755">
              <a:buClr>
                <a:srgbClr val="191919"/>
              </a:buClr>
              <a:defRPr/>
            </a:pPr>
            <a:endParaRPr lang="en-US" sz="2800" kern="0" dirty="0">
              <a:solidFill>
                <a:srgbClr val="FFA730"/>
              </a:solidFill>
            </a:endParaRPr>
          </a:p>
        </p:txBody>
      </p:sp>
      <p:sp>
        <p:nvSpPr>
          <p:cNvPr id="53" name="Google Shape;1726;p38">
            <a:extLst>
              <a:ext uri="{FF2B5EF4-FFF2-40B4-BE49-F238E27FC236}">
                <a16:creationId xmlns:a16="http://schemas.microsoft.com/office/drawing/2014/main" id="{E76B784D-9463-F505-09D9-947B9BCDB696}"/>
              </a:ext>
            </a:extLst>
          </p:cNvPr>
          <p:cNvSpPr txBox="1"/>
          <p:nvPr/>
        </p:nvSpPr>
        <p:spPr>
          <a:xfrm>
            <a:off x="7614356" y="4757087"/>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pic>
        <p:nvPicPr>
          <p:cNvPr id="60" name="Picture 33">
            <a:extLst>
              <a:ext uri="{FF2B5EF4-FFF2-40B4-BE49-F238E27FC236}">
                <a16:creationId xmlns:a16="http://schemas.microsoft.com/office/drawing/2014/main" id="{06AF6630-0DC3-E876-615A-8D0AE0A0C9E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57621" y="3146860"/>
            <a:ext cx="562475" cy="562475"/>
          </a:xfrm>
          <a:prstGeom prst="rect">
            <a:avLst/>
          </a:prstGeom>
        </p:spPr>
      </p:pic>
      <p:pic>
        <p:nvPicPr>
          <p:cNvPr id="61" name="Picture 27">
            <a:extLst>
              <a:ext uri="{FF2B5EF4-FFF2-40B4-BE49-F238E27FC236}">
                <a16:creationId xmlns:a16="http://schemas.microsoft.com/office/drawing/2014/main" id="{214FF368-280F-30B6-0F2C-EBE6B691B6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10182" y="4647177"/>
            <a:ext cx="850914" cy="850914"/>
          </a:xfrm>
          <a:prstGeom prst="rect">
            <a:avLst/>
          </a:prstGeom>
        </p:spPr>
      </p:pic>
      <p:pic>
        <p:nvPicPr>
          <p:cNvPr id="62" name="Picture 27">
            <a:extLst>
              <a:ext uri="{FF2B5EF4-FFF2-40B4-BE49-F238E27FC236}">
                <a16:creationId xmlns:a16="http://schemas.microsoft.com/office/drawing/2014/main" id="{E737F2D7-6DD6-7F6B-4238-5B2A7279E57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8732" y="685897"/>
            <a:ext cx="578445" cy="578445"/>
          </a:xfrm>
          <a:prstGeom prst="rect">
            <a:avLst/>
          </a:prstGeom>
        </p:spPr>
      </p:pic>
      <p:pic>
        <p:nvPicPr>
          <p:cNvPr id="63" name="Picture 33">
            <a:extLst>
              <a:ext uri="{FF2B5EF4-FFF2-40B4-BE49-F238E27FC236}">
                <a16:creationId xmlns:a16="http://schemas.microsoft.com/office/drawing/2014/main" id="{0E99D61C-9E26-1352-5E7D-4A03A069218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255044" y="8425427"/>
            <a:ext cx="562475" cy="562475"/>
          </a:xfrm>
          <a:prstGeom prst="rect">
            <a:avLst/>
          </a:prstGeom>
        </p:spPr>
      </p:pic>
      <p:sp>
        <p:nvSpPr>
          <p:cNvPr id="2" name="Google Shape;1726;p38">
            <a:extLst>
              <a:ext uri="{FF2B5EF4-FFF2-40B4-BE49-F238E27FC236}">
                <a16:creationId xmlns:a16="http://schemas.microsoft.com/office/drawing/2014/main" id="{BA8CEBA3-BF07-9D7D-44E2-C69E281FEE4E}"/>
              </a:ext>
            </a:extLst>
          </p:cNvPr>
          <p:cNvSpPr txBox="1"/>
          <p:nvPr/>
        </p:nvSpPr>
        <p:spPr>
          <a:xfrm>
            <a:off x="5785556" y="4755501"/>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3" name="Google Shape;1726;p38">
            <a:extLst>
              <a:ext uri="{FF2B5EF4-FFF2-40B4-BE49-F238E27FC236}">
                <a16:creationId xmlns:a16="http://schemas.microsoft.com/office/drawing/2014/main" id="{71FF7B13-FB99-AA83-02D1-D8135C031975}"/>
              </a:ext>
            </a:extLst>
          </p:cNvPr>
          <p:cNvSpPr txBox="1"/>
          <p:nvPr/>
        </p:nvSpPr>
        <p:spPr>
          <a:xfrm>
            <a:off x="3889184" y="4757087"/>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4" name="Google Shape;1726;p38">
            <a:extLst>
              <a:ext uri="{FF2B5EF4-FFF2-40B4-BE49-F238E27FC236}">
                <a16:creationId xmlns:a16="http://schemas.microsoft.com/office/drawing/2014/main" id="{D0354A83-BCD5-D75B-19A7-AA1291A6ED8A}"/>
              </a:ext>
            </a:extLst>
          </p:cNvPr>
          <p:cNvSpPr txBox="1"/>
          <p:nvPr/>
        </p:nvSpPr>
        <p:spPr>
          <a:xfrm>
            <a:off x="11330651" y="4757087"/>
            <a:ext cx="1601867" cy="562476"/>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5" name="Google Shape;1726;p38">
            <a:extLst>
              <a:ext uri="{FF2B5EF4-FFF2-40B4-BE49-F238E27FC236}">
                <a16:creationId xmlns:a16="http://schemas.microsoft.com/office/drawing/2014/main" id="{87231B27-0FA3-AC2C-034A-3D5DAFE9255B}"/>
              </a:ext>
            </a:extLst>
          </p:cNvPr>
          <p:cNvSpPr txBox="1"/>
          <p:nvPr/>
        </p:nvSpPr>
        <p:spPr>
          <a:xfrm>
            <a:off x="9486611" y="4755501"/>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6" name="Google Shape;1726;p38">
            <a:extLst>
              <a:ext uri="{FF2B5EF4-FFF2-40B4-BE49-F238E27FC236}">
                <a16:creationId xmlns:a16="http://schemas.microsoft.com/office/drawing/2014/main" id="{D145B944-F8CC-EE92-ECDD-038F29A6DA55}"/>
              </a:ext>
            </a:extLst>
          </p:cNvPr>
          <p:cNvSpPr txBox="1"/>
          <p:nvPr/>
        </p:nvSpPr>
        <p:spPr>
          <a:xfrm>
            <a:off x="7614356" y="5678087"/>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7" name="Google Shape;1726;p38">
            <a:extLst>
              <a:ext uri="{FF2B5EF4-FFF2-40B4-BE49-F238E27FC236}">
                <a16:creationId xmlns:a16="http://schemas.microsoft.com/office/drawing/2014/main" id="{2194FFDE-2D5C-75EC-8B12-4E3E23C2B747}"/>
              </a:ext>
            </a:extLst>
          </p:cNvPr>
          <p:cNvSpPr txBox="1"/>
          <p:nvPr/>
        </p:nvSpPr>
        <p:spPr>
          <a:xfrm>
            <a:off x="5785556" y="5676501"/>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8" name="Google Shape;1726;p38">
            <a:extLst>
              <a:ext uri="{FF2B5EF4-FFF2-40B4-BE49-F238E27FC236}">
                <a16:creationId xmlns:a16="http://schemas.microsoft.com/office/drawing/2014/main" id="{50155B72-F2EB-4507-B0BC-A4D331AA7326}"/>
              </a:ext>
            </a:extLst>
          </p:cNvPr>
          <p:cNvSpPr txBox="1"/>
          <p:nvPr/>
        </p:nvSpPr>
        <p:spPr>
          <a:xfrm>
            <a:off x="3889184" y="5678087"/>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9" name="Google Shape;1726;p38">
            <a:extLst>
              <a:ext uri="{FF2B5EF4-FFF2-40B4-BE49-F238E27FC236}">
                <a16:creationId xmlns:a16="http://schemas.microsoft.com/office/drawing/2014/main" id="{ABD538AC-B5DD-35BB-E979-04B61003FBF1}"/>
              </a:ext>
            </a:extLst>
          </p:cNvPr>
          <p:cNvSpPr txBox="1"/>
          <p:nvPr/>
        </p:nvSpPr>
        <p:spPr>
          <a:xfrm>
            <a:off x="11330651" y="5678087"/>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0" name="Google Shape;1726;p38">
            <a:extLst>
              <a:ext uri="{FF2B5EF4-FFF2-40B4-BE49-F238E27FC236}">
                <a16:creationId xmlns:a16="http://schemas.microsoft.com/office/drawing/2014/main" id="{2237B921-E2BC-640C-6DA9-C12D259C291E}"/>
              </a:ext>
            </a:extLst>
          </p:cNvPr>
          <p:cNvSpPr txBox="1"/>
          <p:nvPr/>
        </p:nvSpPr>
        <p:spPr>
          <a:xfrm>
            <a:off x="9486611" y="5676501"/>
            <a:ext cx="1601867" cy="562476"/>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1" name="Google Shape;1726;p38">
            <a:extLst>
              <a:ext uri="{FF2B5EF4-FFF2-40B4-BE49-F238E27FC236}">
                <a16:creationId xmlns:a16="http://schemas.microsoft.com/office/drawing/2014/main" id="{E51BDE16-7DE6-E98A-57C3-FEAB7CE13125}"/>
              </a:ext>
            </a:extLst>
          </p:cNvPr>
          <p:cNvSpPr txBox="1"/>
          <p:nvPr/>
        </p:nvSpPr>
        <p:spPr>
          <a:xfrm>
            <a:off x="7614356" y="6479400"/>
            <a:ext cx="1601867" cy="562476"/>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2" name="Google Shape;1726;p38">
            <a:extLst>
              <a:ext uri="{FF2B5EF4-FFF2-40B4-BE49-F238E27FC236}">
                <a16:creationId xmlns:a16="http://schemas.microsoft.com/office/drawing/2014/main" id="{4BA6708E-B447-8E4F-2F80-1B0CAAD0AF89}"/>
              </a:ext>
            </a:extLst>
          </p:cNvPr>
          <p:cNvSpPr txBox="1"/>
          <p:nvPr/>
        </p:nvSpPr>
        <p:spPr>
          <a:xfrm>
            <a:off x="5785556" y="6477815"/>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3" name="Google Shape;1726;p38">
            <a:extLst>
              <a:ext uri="{FF2B5EF4-FFF2-40B4-BE49-F238E27FC236}">
                <a16:creationId xmlns:a16="http://schemas.microsoft.com/office/drawing/2014/main" id="{D0B6DE4E-B924-970E-EE6B-00CA5BD8BF68}"/>
              </a:ext>
            </a:extLst>
          </p:cNvPr>
          <p:cNvSpPr txBox="1"/>
          <p:nvPr/>
        </p:nvSpPr>
        <p:spPr>
          <a:xfrm>
            <a:off x="3889184" y="6479400"/>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4" name="Google Shape;1726;p38">
            <a:extLst>
              <a:ext uri="{FF2B5EF4-FFF2-40B4-BE49-F238E27FC236}">
                <a16:creationId xmlns:a16="http://schemas.microsoft.com/office/drawing/2014/main" id="{B8D3A777-3971-B54A-8749-5B70EE3BCC16}"/>
              </a:ext>
            </a:extLst>
          </p:cNvPr>
          <p:cNvSpPr txBox="1"/>
          <p:nvPr/>
        </p:nvSpPr>
        <p:spPr>
          <a:xfrm>
            <a:off x="11330651" y="6479400"/>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5" name="Google Shape;1726;p38">
            <a:extLst>
              <a:ext uri="{FF2B5EF4-FFF2-40B4-BE49-F238E27FC236}">
                <a16:creationId xmlns:a16="http://schemas.microsoft.com/office/drawing/2014/main" id="{D008E343-6746-7B7C-0527-52F8EF925B22}"/>
              </a:ext>
            </a:extLst>
          </p:cNvPr>
          <p:cNvSpPr txBox="1"/>
          <p:nvPr/>
        </p:nvSpPr>
        <p:spPr>
          <a:xfrm>
            <a:off x="9486611" y="6477815"/>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6" name="Google Shape;1726;p38">
            <a:extLst>
              <a:ext uri="{FF2B5EF4-FFF2-40B4-BE49-F238E27FC236}">
                <a16:creationId xmlns:a16="http://schemas.microsoft.com/office/drawing/2014/main" id="{A84897F4-A660-3CF7-AF46-10B0082F9081}"/>
              </a:ext>
            </a:extLst>
          </p:cNvPr>
          <p:cNvSpPr txBox="1"/>
          <p:nvPr/>
        </p:nvSpPr>
        <p:spPr>
          <a:xfrm>
            <a:off x="7614356" y="7326285"/>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7" name="Google Shape;1726;p38">
            <a:extLst>
              <a:ext uri="{FF2B5EF4-FFF2-40B4-BE49-F238E27FC236}">
                <a16:creationId xmlns:a16="http://schemas.microsoft.com/office/drawing/2014/main" id="{C0293979-EF30-0563-C6E3-33D913AA9BBE}"/>
              </a:ext>
            </a:extLst>
          </p:cNvPr>
          <p:cNvSpPr txBox="1"/>
          <p:nvPr/>
        </p:nvSpPr>
        <p:spPr>
          <a:xfrm>
            <a:off x="5785556" y="7324700"/>
            <a:ext cx="1601867" cy="562476"/>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8" name="Google Shape;1726;p38">
            <a:extLst>
              <a:ext uri="{FF2B5EF4-FFF2-40B4-BE49-F238E27FC236}">
                <a16:creationId xmlns:a16="http://schemas.microsoft.com/office/drawing/2014/main" id="{BD0158DB-A144-C1A1-8B50-4FC40803D69A}"/>
              </a:ext>
            </a:extLst>
          </p:cNvPr>
          <p:cNvSpPr txBox="1"/>
          <p:nvPr/>
        </p:nvSpPr>
        <p:spPr>
          <a:xfrm>
            <a:off x="3889184" y="7326285"/>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19" name="Google Shape;1726;p38">
            <a:extLst>
              <a:ext uri="{FF2B5EF4-FFF2-40B4-BE49-F238E27FC236}">
                <a16:creationId xmlns:a16="http://schemas.microsoft.com/office/drawing/2014/main" id="{81CA2739-62F0-29D8-7DAE-5AD23359C501}"/>
              </a:ext>
            </a:extLst>
          </p:cNvPr>
          <p:cNvSpPr txBox="1"/>
          <p:nvPr/>
        </p:nvSpPr>
        <p:spPr>
          <a:xfrm>
            <a:off x="11330651" y="7326285"/>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20" name="Google Shape;1726;p38">
            <a:extLst>
              <a:ext uri="{FF2B5EF4-FFF2-40B4-BE49-F238E27FC236}">
                <a16:creationId xmlns:a16="http://schemas.microsoft.com/office/drawing/2014/main" id="{12EF6A23-2B9D-F819-EC4D-5A21038A1EDF}"/>
              </a:ext>
            </a:extLst>
          </p:cNvPr>
          <p:cNvSpPr txBox="1"/>
          <p:nvPr/>
        </p:nvSpPr>
        <p:spPr>
          <a:xfrm>
            <a:off x="9486611" y="7324700"/>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21" name="Google Shape;1726;p38">
            <a:extLst>
              <a:ext uri="{FF2B5EF4-FFF2-40B4-BE49-F238E27FC236}">
                <a16:creationId xmlns:a16="http://schemas.microsoft.com/office/drawing/2014/main" id="{2EB1E425-60EA-6A0E-1998-F30CEDA740A3}"/>
              </a:ext>
            </a:extLst>
          </p:cNvPr>
          <p:cNvSpPr txBox="1"/>
          <p:nvPr/>
        </p:nvSpPr>
        <p:spPr>
          <a:xfrm>
            <a:off x="7567190" y="8127599"/>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22" name="Google Shape;1726;p38">
            <a:extLst>
              <a:ext uri="{FF2B5EF4-FFF2-40B4-BE49-F238E27FC236}">
                <a16:creationId xmlns:a16="http://schemas.microsoft.com/office/drawing/2014/main" id="{8A7C7DBD-B946-0E90-3915-41C769FAF6ED}"/>
              </a:ext>
            </a:extLst>
          </p:cNvPr>
          <p:cNvSpPr txBox="1"/>
          <p:nvPr/>
        </p:nvSpPr>
        <p:spPr>
          <a:xfrm>
            <a:off x="5738390" y="8126013"/>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23" name="Google Shape;1726;p38">
            <a:extLst>
              <a:ext uri="{FF2B5EF4-FFF2-40B4-BE49-F238E27FC236}">
                <a16:creationId xmlns:a16="http://schemas.microsoft.com/office/drawing/2014/main" id="{FB283220-FEDD-0616-C232-0B34C2AEF980}"/>
              </a:ext>
            </a:extLst>
          </p:cNvPr>
          <p:cNvSpPr txBox="1"/>
          <p:nvPr/>
        </p:nvSpPr>
        <p:spPr>
          <a:xfrm>
            <a:off x="3842018" y="8127599"/>
            <a:ext cx="1601867" cy="562476"/>
          </a:xfrm>
          <a:prstGeom prst="rect">
            <a:avLst/>
          </a:prstGeom>
          <a:solidFill>
            <a:srgbClr val="FFA730"/>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dirty="0">
              <a:solidFill>
                <a:srgbClr val="FFFFFF"/>
              </a:solidFill>
              <a:highlight>
                <a:srgbClr val="FFFF00"/>
              </a:highlight>
              <a:latin typeface="STHupo" panose="02010800040101010101" pitchFamily="2" charset="-122"/>
              <a:ea typeface="STHupo" panose="02010800040101010101" pitchFamily="2" charset="-122"/>
              <a:cs typeface="Rubik ExtraBold"/>
              <a:sym typeface="Arial"/>
            </a:endParaRPr>
          </a:p>
        </p:txBody>
      </p:sp>
      <p:sp>
        <p:nvSpPr>
          <p:cNvPr id="28" name="Google Shape;1726;p38">
            <a:extLst>
              <a:ext uri="{FF2B5EF4-FFF2-40B4-BE49-F238E27FC236}">
                <a16:creationId xmlns:a16="http://schemas.microsoft.com/office/drawing/2014/main" id="{6328D660-50C7-5E58-7000-B8283880B829}"/>
              </a:ext>
            </a:extLst>
          </p:cNvPr>
          <p:cNvSpPr txBox="1"/>
          <p:nvPr/>
        </p:nvSpPr>
        <p:spPr>
          <a:xfrm>
            <a:off x="11283485" y="8127599"/>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29" name="Google Shape;1726;p38">
            <a:extLst>
              <a:ext uri="{FF2B5EF4-FFF2-40B4-BE49-F238E27FC236}">
                <a16:creationId xmlns:a16="http://schemas.microsoft.com/office/drawing/2014/main" id="{979592B0-4993-25F9-FB6E-0ED3FC7C12A1}"/>
              </a:ext>
            </a:extLst>
          </p:cNvPr>
          <p:cNvSpPr txBox="1"/>
          <p:nvPr/>
        </p:nvSpPr>
        <p:spPr>
          <a:xfrm>
            <a:off x="9439445" y="8126013"/>
            <a:ext cx="1601867" cy="562476"/>
          </a:xfrm>
          <a:prstGeom prst="rect">
            <a:avLst/>
          </a:prstGeom>
          <a:solidFill>
            <a:srgbClr val="7A54A1"/>
          </a:solidFill>
          <a:ln>
            <a:noFill/>
          </a:ln>
        </p:spPr>
        <p:txBody>
          <a:bodyPr spcFirstLastPara="1" wrap="square" lIns="182850" tIns="182850" rIns="182850" bIns="182850" anchor="ctr" anchorCtr="0">
            <a:noAutofit/>
          </a:bodyPr>
          <a:lstStyle/>
          <a:p>
            <a:pPr algn="ctr" defTabSz="1828755">
              <a:lnSpc>
                <a:spcPct val="90000"/>
              </a:lnSpc>
              <a:buClr>
                <a:srgbClr val="191919"/>
              </a:buClr>
              <a:buSzPts val="5200"/>
              <a:defRPr/>
            </a:pPr>
            <a:endParaRPr lang="en" sz="4800" kern="0">
              <a:solidFill>
                <a:srgbClr val="FFFFFF"/>
              </a:solidFill>
              <a:latin typeface="STHupo" panose="02010800040101010101" pitchFamily="2" charset="-122"/>
              <a:ea typeface="STHupo" panose="02010800040101010101" pitchFamily="2" charset="-122"/>
              <a:cs typeface="Rubik ExtraBold"/>
              <a:sym typeface="Arial"/>
            </a:endParaRPr>
          </a:p>
        </p:txBody>
      </p:sp>
      <p:sp>
        <p:nvSpPr>
          <p:cNvPr id="30" name="Google Shape;1856;p39">
            <a:extLst>
              <a:ext uri="{FF2B5EF4-FFF2-40B4-BE49-F238E27FC236}">
                <a16:creationId xmlns:a16="http://schemas.microsoft.com/office/drawing/2014/main" id="{B4F64339-6E99-0B99-B6F6-994FB6337B1A}"/>
              </a:ext>
            </a:extLst>
          </p:cNvPr>
          <p:cNvSpPr txBox="1"/>
          <p:nvPr/>
        </p:nvSpPr>
        <p:spPr>
          <a:xfrm>
            <a:off x="2550353" y="4647177"/>
            <a:ext cx="1044326" cy="670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400" b="1" kern="0" dirty="0">
                <a:solidFill>
                  <a:srgbClr val="213969"/>
                </a:solidFill>
                <a:latin typeface="Avenir Next LT Pro"/>
              </a:rPr>
              <a:t>K=1</a:t>
            </a:r>
            <a:endParaRPr lang="en-US" sz="2400" kern="0" dirty="0">
              <a:solidFill>
                <a:srgbClr val="213969"/>
              </a:solidFill>
            </a:endParaRPr>
          </a:p>
        </p:txBody>
      </p:sp>
      <p:sp>
        <p:nvSpPr>
          <p:cNvPr id="31" name="Google Shape;1856;p39">
            <a:extLst>
              <a:ext uri="{FF2B5EF4-FFF2-40B4-BE49-F238E27FC236}">
                <a16:creationId xmlns:a16="http://schemas.microsoft.com/office/drawing/2014/main" id="{297110C4-57D9-181D-9145-6281D0773F66}"/>
              </a:ext>
            </a:extLst>
          </p:cNvPr>
          <p:cNvSpPr txBox="1"/>
          <p:nvPr/>
        </p:nvSpPr>
        <p:spPr>
          <a:xfrm>
            <a:off x="2550352" y="5622339"/>
            <a:ext cx="1044326" cy="670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400" b="1" kern="0" dirty="0">
                <a:solidFill>
                  <a:srgbClr val="213969"/>
                </a:solidFill>
                <a:latin typeface="Avenir Next LT Pro"/>
              </a:rPr>
              <a:t>K=2</a:t>
            </a:r>
            <a:endParaRPr lang="en-US" sz="2400" kern="0" dirty="0">
              <a:solidFill>
                <a:srgbClr val="213969"/>
              </a:solidFill>
            </a:endParaRPr>
          </a:p>
        </p:txBody>
      </p:sp>
      <p:sp>
        <p:nvSpPr>
          <p:cNvPr id="34" name="Google Shape;1856;p39">
            <a:extLst>
              <a:ext uri="{FF2B5EF4-FFF2-40B4-BE49-F238E27FC236}">
                <a16:creationId xmlns:a16="http://schemas.microsoft.com/office/drawing/2014/main" id="{B46B5089-5753-9654-5DA0-8A446A7F2F7B}"/>
              </a:ext>
            </a:extLst>
          </p:cNvPr>
          <p:cNvSpPr txBox="1"/>
          <p:nvPr/>
        </p:nvSpPr>
        <p:spPr>
          <a:xfrm>
            <a:off x="2550352" y="6369491"/>
            <a:ext cx="1044326" cy="670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400" b="1" kern="0" dirty="0">
                <a:solidFill>
                  <a:srgbClr val="213969"/>
                </a:solidFill>
                <a:latin typeface="Avenir Next LT Pro"/>
              </a:rPr>
              <a:t>K=3</a:t>
            </a:r>
            <a:endParaRPr lang="en-US" sz="2400" kern="0" dirty="0">
              <a:solidFill>
                <a:srgbClr val="213969"/>
              </a:solidFill>
            </a:endParaRPr>
          </a:p>
        </p:txBody>
      </p:sp>
      <p:sp>
        <p:nvSpPr>
          <p:cNvPr id="42" name="Google Shape;1856;p39">
            <a:extLst>
              <a:ext uri="{FF2B5EF4-FFF2-40B4-BE49-F238E27FC236}">
                <a16:creationId xmlns:a16="http://schemas.microsoft.com/office/drawing/2014/main" id="{893939E3-E571-8309-A884-9E1FC1D86DA9}"/>
              </a:ext>
            </a:extLst>
          </p:cNvPr>
          <p:cNvSpPr txBox="1"/>
          <p:nvPr/>
        </p:nvSpPr>
        <p:spPr>
          <a:xfrm>
            <a:off x="2550350" y="7215003"/>
            <a:ext cx="1044326" cy="670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400" b="1" kern="0" dirty="0">
                <a:solidFill>
                  <a:srgbClr val="213969"/>
                </a:solidFill>
                <a:latin typeface="Avenir Next LT Pro"/>
              </a:rPr>
              <a:t>K=4</a:t>
            </a:r>
            <a:endParaRPr lang="en-US" sz="2400" kern="0" dirty="0">
              <a:solidFill>
                <a:srgbClr val="213969"/>
              </a:solidFill>
            </a:endParaRPr>
          </a:p>
        </p:txBody>
      </p:sp>
      <p:sp>
        <p:nvSpPr>
          <p:cNvPr id="43" name="Google Shape;1856;p39">
            <a:extLst>
              <a:ext uri="{FF2B5EF4-FFF2-40B4-BE49-F238E27FC236}">
                <a16:creationId xmlns:a16="http://schemas.microsoft.com/office/drawing/2014/main" id="{FAEF5E75-04DA-6D4E-18C1-A268EED87CF8}"/>
              </a:ext>
            </a:extLst>
          </p:cNvPr>
          <p:cNvSpPr txBox="1"/>
          <p:nvPr/>
        </p:nvSpPr>
        <p:spPr>
          <a:xfrm>
            <a:off x="2563625" y="8060516"/>
            <a:ext cx="1044326" cy="670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0" indent="0">
              <a:buClr>
                <a:schemeClr val="dk1"/>
              </a:buClr>
              <a:buSzPts val="1400"/>
              <a:buFont typeface="Barlow"/>
              <a:buNone/>
              <a:defRPr sz="1200">
                <a:solidFill>
                  <a:schemeClr val="dk1"/>
                </a:solidFill>
                <a:latin typeface="Avenir Next LT Pro" panose="020B0504020202020204" pitchFamily="34" charset="0"/>
                <a:ea typeface="Barlow"/>
                <a:cs typeface="+mn-cs"/>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pPr defTabSz="1828755">
              <a:buClr>
                <a:srgbClr val="191919"/>
              </a:buClr>
              <a:defRPr/>
            </a:pPr>
            <a:r>
              <a:rPr lang="en" sz="2400" b="1" kern="0" dirty="0">
                <a:solidFill>
                  <a:srgbClr val="213969"/>
                </a:solidFill>
                <a:latin typeface="Avenir Next LT Pro"/>
              </a:rPr>
              <a:t>K=5</a:t>
            </a:r>
            <a:endParaRPr lang="en-US" sz="2400" kern="0" dirty="0">
              <a:solidFill>
                <a:srgbClr val="213969"/>
              </a:solidFill>
            </a:endParaRPr>
          </a:p>
        </p:txBody>
      </p:sp>
      <p:sp>
        <p:nvSpPr>
          <p:cNvPr id="44" name="TextBox 43">
            <a:extLst>
              <a:ext uri="{FF2B5EF4-FFF2-40B4-BE49-F238E27FC236}">
                <a16:creationId xmlns:a16="http://schemas.microsoft.com/office/drawing/2014/main" id="{03F0DDBB-51B5-DFD8-FE51-69C6E28035D0}"/>
              </a:ext>
            </a:extLst>
          </p:cNvPr>
          <p:cNvSpPr txBox="1"/>
          <p:nvPr/>
        </p:nvSpPr>
        <p:spPr>
          <a:xfrm>
            <a:off x="15026641" y="192386"/>
            <a:ext cx="3261359" cy="45403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Sadeem </a:t>
            </a:r>
            <a:r>
              <a:rPr lang="en-US" sz="2972" dirty="0" err="1">
                <a:solidFill>
                  <a:srgbClr val="050A30"/>
                </a:solidFill>
                <a:latin typeface="Agrandir Narrow"/>
              </a:rPr>
              <a:t>AlMesned</a:t>
            </a:r>
            <a:endParaRPr lang="en-US" sz="2972" dirty="0">
              <a:solidFill>
                <a:srgbClr val="050A30"/>
              </a:solidFill>
              <a:latin typeface="Agrandir Narrow"/>
            </a:endParaRPr>
          </a:p>
        </p:txBody>
      </p:sp>
      <p:sp>
        <p:nvSpPr>
          <p:cNvPr id="38" name="Slide Number Placeholder 37">
            <a:extLst>
              <a:ext uri="{FF2B5EF4-FFF2-40B4-BE49-F238E27FC236}">
                <a16:creationId xmlns:a16="http://schemas.microsoft.com/office/drawing/2014/main" id="{4141519C-CE6F-DFE6-7467-288A8493E897}"/>
              </a:ext>
            </a:extLst>
          </p:cNvPr>
          <p:cNvSpPr>
            <a:spLocks noGrp="1"/>
          </p:cNvSpPr>
          <p:nvPr>
            <p:ph type="sldNum" sz="quarter" idx="12"/>
          </p:nvPr>
        </p:nvSpPr>
        <p:spPr/>
        <p:txBody>
          <a:bodyPr/>
          <a:lstStyle/>
          <a:p>
            <a:fld id="{ED1F9982-018B-45AE-BBE3-570284DE49FB}" type="slidenum">
              <a:rPr lang="en-US" smtClean="0"/>
              <a:t>39</a:t>
            </a:fld>
            <a:endParaRPr lang="en-US"/>
          </a:p>
        </p:txBody>
      </p:sp>
    </p:spTree>
    <p:extLst>
      <p:ext uri="{BB962C8B-B14F-4D97-AF65-F5344CB8AC3E}">
        <p14:creationId xmlns:p14="http://schemas.microsoft.com/office/powerpoint/2010/main" val="355648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376" y="9258302"/>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495415"/>
            <a:ext cx="3432329" cy="10296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2905832"/>
            <a:ext cx="652617" cy="74161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4202003"/>
            <a:ext cx="652617" cy="741611"/>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4187" y="5498174"/>
            <a:ext cx="652617" cy="741611"/>
          </a:xfrm>
          <a:prstGeom prst="rect">
            <a:avLst/>
          </a:prstGeom>
        </p:spPr>
      </p:pic>
      <p:sp>
        <p:nvSpPr>
          <p:cNvPr id="10" name="TextBox 10"/>
          <p:cNvSpPr txBox="1"/>
          <p:nvPr/>
        </p:nvSpPr>
        <p:spPr>
          <a:xfrm>
            <a:off x="2370312" y="3063549"/>
            <a:ext cx="12756336" cy="462050"/>
          </a:xfrm>
          <a:prstGeom prst="rect">
            <a:avLst/>
          </a:prstGeom>
        </p:spPr>
        <p:txBody>
          <a:bodyPr wrap="square" lIns="0" tIns="0" rIns="0" bIns="0" rtlCol="0" anchor="t">
            <a:spAutoFit/>
          </a:bodyPr>
          <a:lstStyle/>
          <a:p>
            <a:pPr defTabSz="914445">
              <a:lnSpc>
                <a:spcPts val="3612"/>
              </a:lnSpc>
              <a:spcBef>
                <a:spcPct val="0"/>
              </a:spcBef>
              <a:defRPr/>
            </a:pPr>
            <a:r>
              <a:rPr lang="en-US" sz="3011" b="1" dirty="0">
                <a:solidFill>
                  <a:srgbClr val="050A30"/>
                </a:solidFill>
                <a:latin typeface="Agrandir Narrow"/>
              </a:rPr>
              <a:t>KNN</a:t>
            </a:r>
            <a:r>
              <a:rPr lang="en-US" sz="3011" dirty="0">
                <a:solidFill>
                  <a:srgbClr val="050A30"/>
                </a:solidFill>
                <a:latin typeface="Agrandir Narrow"/>
              </a:rPr>
              <a:t> is one of the simplest supervised machine Learning algorithm mostly used.</a:t>
            </a:r>
          </a:p>
        </p:txBody>
      </p:sp>
      <p:sp>
        <p:nvSpPr>
          <p:cNvPr id="12" name="TextBox 12"/>
          <p:cNvSpPr txBox="1"/>
          <p:nvPr/>
        </p:nvSpPr>
        <p:spPr>
          <a:xfrm>
            <a:off x="2370312" y="4341977"/>
            <a:ext cx="10434009" cy="923714"/>
          </a:xfrm>
          <a:prstGeom prst="rect">
            <a:avLst/>
          </a:prstGeom>
        </p:spPr>
        <p:txBody>
          <a:bodyPr wrap="square" lIns="0" tIns="0" rIns="0" bIns="0" rtlCol="0" anchor="t">
            <a:spAutoFit/>
          </a:bodyPr>
          <a:lstStyle/>
          <a:p>
            <a:pPr defTabSz="914445">
              <a:lnSpc>
                <a:spcPts val="3612"/>
              </a:lnSpc>
              <a:spcBef>
                <a:spcPct val="0"/>
              </a:spcBef>
              <a:defRPr/>
            </a:pPr>
            <a:r>
              <a:rPr lang="en-US" sz="3011" dirty="0">
                <a:solidFill>
                  <a:srgbClr val="050A30"/>
                </a:solidFill>
                <a:latin typeface="Agrandir Narrow"/>
              </a:rPr>
              <a:t>It classifies a data point based on how its neighbors are classified. </a:t>
            </a:r>
          </a:p>
        </p:txBody>
      </p:sp>
      <p:sp>
        <p:nvSpPr>
          <p:cNvPr id="27" name="TextBox 12">
            <a:extLst>
              <a:ext uri="{FF2B5EF4-FFF2-40B4-BE49-F238E27FC236}">
                <a16:creationId xmlns:a16="http://schemas.microsoft.com/office/drawing/2014/main" id="{0062965F-FBCA-EF24-1D16-29E65FB53A0A}"/>
              </a:ext>
            </a:extLst>
          </p:cNvPr>
          <p:cNvSpPr txBox="1"/>
          <p:nvPr/>
        </p:nvSpPr>
        <p:spPr>
          <a:xfrm>
            <a:off x="2370313" y="5660436"/>
            <a:ext cx="11070113" cy="462050"/>
          </a:xfrm>
          <a:prstGeom prst="rect">
            <a:avLst/>
          </a:prstGeom>
        </p:spPr>
        <p:txBody>
          <a:bodyPr wrap="square" lIns="0" tIns="0" rIns="0" bIns="0" rtlCol="0" anchor="t">
            <a:spAutoFit/>
          </a:bodyPr>
          <a:lstStyle/>
          <a:p>
            <a:pPr defTabSz="914445">
              <a:lnSpc>
                <a:spcPts val="3612"/>
              </a:lnSpc>
              <a:spcBef>
                <a:spcPct val="0"/>
              </a:spcBef>
              <a:defRPr/>
            </a:pPr>
            <a:r>
              <a:rPr lang="en-US" sz="3011" dirty="0">
                <a:solidFill>
                  <a:srgbClr val="050A30"/>
                </a:solidFill>
                <a:latin typeface="Agrandir Narrow"/>
              </a:rPr>
              <a:t>Odd value of K is selected to avoid confusion between two classes.</a:t>
            </a:r>
          </a:p>
        </p:txBody>
      </p:sp>
      <p:sp>
        <p:nvSpPr>
          <p:cNvPr id="7" name="TextBox 6">
            <a:extLst>
              <a:ext uri="{FF2B5EF4-FFF2-40B4-BE49-F238E27FC236}">
                <a16:creationId xmlns:a16="http://schemas.microsoft.com/office/drawing/2014/main" id="{2ED9E7A2-7793-DFE5-D7E3-93D21935B746}"/>
              </a:ext>
            </a:extLst>
          </p:cNvPr>
          <p:cNvSpPr txBox="1"/>
          <p:nvPr/>
        </p:nvSpPr>
        <p:spPr>
          <a:xfrm>
            <a:off x="15666721" y="201776"/>
            <a:ext cx="2669525"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9" name="Rectangle: Rounded Corners 8">
            <a:extLst>
              <a:ext uri="{FF2B5EF4-FFF2-40B4-BE49-F238E27FC236}">
                <a16:creationId xmlns:a16="http://schemas.microsoft.com/office/drawing/2014/main" id="{AF6E3D75-3B95-43B8-9E90-D22AF4073238}"/>
              </a:ext>
            </a:extLst>
          </p:cNvPr>
          <p:cNvSpPr/>
          <p:nvPr/>
        </p:nvSpPr>
        <p:spPr>
          <a:xfrm>
            <a:off x="3737500" y="1230062"/>
            <a:ext cx="10813001"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What is K-Nearest Neighbors ?</a:t>
            </a:r>
          </a:p>
        </p:txBody>
      </p:sp>
      <p:pic>
        <p:nvPicPr>
          <p:cNvPr id="11" name="Picture 17">
            <a:extLst>
              <a:ext uri="{FF2B5EF4-FFF2-40B4-BE49-F238E27FC236}">
                <a16:creationId xmlns:a16="http://schemas.microsoft.com/office/drawing/2014/main" id="{9A7794CA-B0AE-F3B1-7CAC-BE2955E589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03933" y="4803641"/>
            <a:ext cx="4266468" cy="4932333"/>
          </a:xfrm>
          <a:prstGeom prst="rect">
            <a:avLst/>
          </a:prstGeom>
        </p:spPr>
      </p:pic>
      <p:sp>
        <p:nvSpPr>
          <p:cNvPr id="13" name="TextBox 12">
            <a:extLst>
              <a:ext uri="{FF2B5EF4-FFF2-40B4-BE49-F238E27FC236}">
                <a16:creationId xmlns:a16="http://schemas.microsoft.com/office/drawing/2014/main" id="{6A7BAAE6-DD58-D99F-BF2D-64451F1B3F47}"/>
              </a:ext>
            </a:extLst>
          </p:cNvPr>
          <p:cNvSpPr txBox="1"/>
          <p:nvPr/>
        </p:nvSpPr>
        <p:spPr>
          <a:xfrm>
            <a:off x="2234015" y="6852664"/>
            <a:ext cx="11070113" cy="1015663"/>
          </a:xfrm>
          <a:prstGeom prst="rect">
            <a:avLst/>
          </a:prstGeom>
          <a:noFill/>
        </p:spPr>
        <p:txBody>
          <a:bodyPr wrap="square" rtlCol="0">
            <a:spAutoFit/>
          </a:bodyPr>
          <a:lstStyle/>
          <a:p>
            <a:r>
              <a:rPr lang="en-US" sz="3000" dirty="0"/>
              <a:t>KNN stores all available cases and classifies new cases based on a </a:t>
            </a:r>
            <a:r>
              <a:rPr lang="en-US" sz="3000" b="1" dirty="0"/>
              <a:t>similarity measure</a:t>
            </a:r>
            <a:r>
              <a:rPr lang="en-US" sz="3000" dirty="0"/>
              <a:t>. </a:t>
            </a:r>
          </a:p>
        </p:txBody>
      </p:sp>
      <p:pic>
        <p:nvPicPr>
          <p:cNvPr id="14" name="Picture 6">
            <a:extLst>
              <a:ext uri="{FF2B5EF4-FFF2-40B4-BE49-F238E27FC236}">
                <a16:creationId xmlns:a16="http://schemas.microsoft.com/office/drawing/2014/main" id="{08529D00-32A9-3160-B002-119C63DD421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4187" y="6832112"/>
            <a:ext cx="652617" cy="741611"/>
          </a:xfrm>
          <a:prstGeom prst="rect">
            <a:avLst/>
          </a:prstGeom>
        </p:spPr>
      </p:pic>
      <p:sp>
        <p:nvSpPr>
          <p:cNvPr id="8" name="Slide Number Placeholder 7">
            <a:extLst>
              <a:ext uri="{FF2B5EF4-FFF2-40B4-BE49-F238E27FC236}">
                <a16:creationId xmlns:a16="http://schemas.microsoft.com/office/drawing/2014/main" id="{404DD804-B9F5-2B4D-7BF9-232D6E42FE73}"/>
              </a:ext>
            </a:extLst>
          </p:cNvPr>
          <p:cNvSpPr>
            <a:spLocks noGrp="1"/>
          </p:cNvSpPr>
          <p:nvPr>
            <p:ph type="sldNum" sz="quarter" idx="12"/>
          </p:nvPr>
        </p:nvSpPr>
        <p:spPr/>
        <p:txBody>
          <a:bodyPr/>
          <a:lstStyle/>
          <a:p>
            <a:fld id="{ED1F9982-018B-45AE-BBE3-570284DE49FB}" type="slidenum">
              <a:rPr lang="en-US" smtClean="0"/>
              <a:t>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5346" y="609346"/>
            <a:ext cx="3432329" cy="1029698"/>
          </a:xfrm>
          <a:prstGeom prst="rect">
            <a:avLst/>
          </a:prstGeom>
        </p:spPr>
      </p:pic>
      <p:pic>
        <p:nvPicPr>
          <p:cNvPr id="4" name="Picture 4"/>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30000" y="-4525582"/>
            <a:ext cx="6501663" cy="67287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8" y="1877170"/>
            <a:ext cx="1561364" cy="85449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16569" y="7821056"/>
            <a:ext cx="1561364" cy="854492"/>
          </a:xfrm>
          <a:prstGeom prst="rect">
            <a:avLst/>
          </a:prstGeom>
        </p:spPr>
      </p:pic>
      <p:pic>
        <p:nvPicPr>
          <p:cNvPr id="8" name="Picture 8"/>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612174" y="8663099"/>
            <a:ext cx="6501663" cy="6728759"/>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663" y="9095158"/>
            <a:ext cx="1561364" cy="854492"/>
          </a:xfrm>
          <a:prstGeom prst="rect">
            <a:avLst/>
          </a:prstGeom>
        </p:spPr>
      </p:pic>
      <p:sp>
        <p:nvSpPr>
          <p:cNvPr id="12" name="Rectangle: Rounded Corners 11">
            <a:extLst>
              <a:ext uri="{FF2B5EF4-FFF2-40B4-BE49-F238E27FC236}">
                <a16:creationId xmlns:a16="http://schemas.microsoft.com/office/drawing/2014/main" id="{4381424F-FC7B-7F76-D784-405194E29593}"/>
              </a:ext>
            </a:extLst>
          </p:cNvPr>
          <p:cNvSpPr/>
          <p:nvPr/>
        </p:nvSpPr>
        <p:spPr>
          <a:xfrm>
            <a:off x="5651686" y="2968244"/>
            <a:ext cx="6984632" cy="175446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699"/>
              </a:lnSpc>
              <a:spcBef>
                <a:spcPct val="0"/>
              </a:spcBef>
            </a:pPr>
            <a:r>
              <a:rPr lang="en-US" sz="9600" dirty="0">
                <a:solidFill>
                  <a:schemeClr val="bg1"/>
                </a:solidFill>
                <a:latin typeface="Bauhaus 93" panose="04030905020B02020C02" pitchFamily="82" charset="0"/>
              </a:rPr>
              <a:t>Thank You</a:t>
            </a:r>
          </a:p>
        </p:txBody>
      </p:sp>
      <p:pic>
        <p:nvPicPr>
          <p:cNvPr id="13" name="Picture 28">
            <a:extLst>
              <a:ext uri="{FF2B5EF4-FFF2-40B4-BE49-F238E27FC236}">
                <a16:creationId xmlns:a16="http://schemas.microsoft.com/office/drawing/2014/main" id="{56041A3C-A20C-C891-20DD-4F16246EFA10}"/>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4386"/>
          <a:stretch/>
        </p:blipFill>
        <p:spPr>
          <a:xfrm flipH="1">
            <a:off x="16332821" y="5143384"/>
            <a:ext cx="1981200" cy="4251581"/>
          </a:xfrm>
          <a:prstGeom prst="rect">
            <a:avLst/>
          </a:prstGeom>
        </p:spPr>
      </p:pic>
      <p:pic>
        <p:nvPicPr>
          <p:cNvPr id="5" name="Picture 4">
            <a:extLst>
              <a:ext uri="{FF2B5EF4-FFF2-40B4-BE49-F238E27FC236}">
                <a16:creationId xmlns:a16="http://schemas.microsoft.com/office/drawing/2014/main" id="{9B6AE569-F27B-FC78-AAFF-9B46B54398BE}"/>
              </a:ext>
            </a:extLst>
          </p:cNvPr>
          <p:cNvPicPr>
            <a:picLocks noChangeAspect="1"/>
          </p:cNvPicPr>
          <p:nvPr/>
        </p:nvPicPr>
        <p:blipFill rotWithShape="1">
          <a:blip r:embed="rId12">
            <a:extLst>
              <a:ext uri="{28A0092B-C50C-407E-A947-70E740481C1C}">
                <a14:useLocalDpi xmlns:a14="http://schemas.microsoft.com/office/drawing/2010/main" val="0"/>
              </a:ext>
            </a:extLst>
          </a:blip>
          <a:srcRect t="49997" b="13162"/>
          <a:stretch/>
        </p:blipFill>
        <p:spPr>
          <a:xfrm>
            <a:off x="-331656" y="4054045"/>
            <a:ext cx="14559467" cy="5363780"/>
          </a:xfrm>
          <a:prstGeom prst="rect">
            <a:avLst/>
          </a:prstGeom>
        </p:spPr>
      </p:pic>
      <p:sp>
        <p:nvSpPr>
          <p:cNvPr id="3" name="Slide Number Placeholder 2">
            <a:extLst>
              <a:ext uri="{FF2B5EF4-FFF2-40B4-BE49-F238E27FC236}">
                <a16:creationId xmlns:a16="http://schemas.microsoft.com/office/drawing/2014/main" id="{7FBAB234-3ED0-83BD-DBE9-D464A6461E28}"/>
              </a:ext>
            </a:extLst>
          </p:cNvPr>
          <p:cNvSpPr>
            <a:spLocks noGrp="1"/>
          </p:cNvSpPr>
          <p:nvPr>
            <p:ph type="sldNum" sz="quarter" idx="12"/>
          </p:nvPr>
        </p:nvSpPr>
        <p:spPr/>
        <p:txBody>
          <a:bodyPr/>
          <a:lstStyle/>
          <a:p>
            <a:fld id="{ED1F9982-018B-45AE-BBE3-570284DE49FB}" type="slidenum">
              <a:rPr lang="en-US" smtClean="0"/>
              <a:t>40</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376" y="9258302"/>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495415"/>
            <a:ext cx="3432329" cy="1029698"/>
          </a:xfrm>
          <a:prstGeom prst="rect">
            <a:avLst/>
          </a:prstGeom>
        </p:spPr>
      </p:pic>
      <p:sp>
        <p:nvSpPr>
          <p:cNvPr id="15" name="Rectangle: Rounded Corners 14">
            <a:extLst>
              <a:ext uri="{FF2B5EF4-FFF2-40B4-BE49-F238E27FC236}">
                <a16:creationId xmlns:a16="http://schemas.microsoft.com/office/drawing/2014/main" id="{296F4181-77BE-1FF5-9162-9356E43F8ABD}"/>
              </a:ext>
            </a:extLst>
          </p:cNvPr>
          <p:cNvSpPr/>
          <p:nvPr/>
        </p:nvSpPr>
        <p:spPr>
          <a:xfrm>
            <a:off x="5281456" y="790656"/>
            <a:ext cx="6856091" cy="898860"/>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717"/>
              </a:lnSpc>
              <a:spcBef>
                <a:spcPct val="0"/>
              </a:spcBef>
              <a:defRPr/>
            </a:pPr>
            <a:r>
              <a:rPr lang="en-US" sz="4800" dirty="0">
                <a:solidFill>
                  <a:srgbClr val="F4F6FC"/>
                </a:solidFill>
                <a:latin typeface="Berlin Sans FB Demi" panose="020E0802020502020306" pitchFamily="34" charset="0"/>
              </a:rPr>
              <a:t>How it works ?</a:t>
            </a:r>
          </a:p>
        </p:txBody>
      </p:sp>
      <p:sp>
        <p:nvSpPr>
          <p:cNvPr id="7" name="TextBox 6">
            <a:extLst>
              <a:ext uri="{FF2B5EF4-FFF2-40B4-BE49-F238E27FC236}">
                <a16:creationId xmlns:a16="http://schemas.microsoft.com/office/drawing/2014/main" id="{2ED9E7A2-7793-DFE5-D7E3-93D21935B746}"/>
              </a:ext>
            </a:extLst>
          </p:cNvPr>
          <p:cNvSpPr txBox="1"/>
          <p:nvPr/>
        </p:nvSpPr>
        <p:spPr>
          <a:xfrm>
            <a:off x="15636241" y="201774"/>
            <a:ext cx="2700005"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pic>
        <p:nvPicPr>
          <p:cNvPr id="11" name="Picture 10">
            <a:extLst>
              <a:ext uri="{FF2B5EF4-FFF2-40B4-BE49-F238E27FC236}">
                <a16:creationId xmlns:a16="http://schemas.microsoft.com/office/drawing/2014/main" id="{8E288CE6-DAEF-99EA-8799-910702167D1A}"/>
              </a:ext>
            </a:extLst>
          </p:cNvPr>
          <p:cNvPicPr>
            <a:picLocks noChangeAspect="1"/>
          </p:cNvPicPr>
          <p:nvPr/>
        </p:nvPicPr>
        <p:blipFill>
          <a:blip r:embed="rId6"/>
          <a:stretch>
            <a:fillRect/>
          </a:stretch>
        </p:blipFill>
        <p:spPr>
          <a:xfrm>
            <a:off x="335432" y="4623179"/>
            <a:ext cx="5230481" cy="4588140"/>
          </a:xfrm>
          <a:prstGeom prst="rect">
            <a:avLst/>
          </a:prstGeom>
        </p:spPr>
      </p:pic>
      <p:pic>
        <p:nvPicPr>
          <p:cNvPr id="13" name="Picture 12">
            <a:extLst>
              <a:ext uri="{FF2B5EF4-FFF2-40B4-BE49-F238E27FC236}">
                <a16:creationId xmlns:a16="http://schemas.microsoft.com/office/drawing/2014/main" id="{F0A425D4-C60B-B867-0C97-00ED066D6324}"/>
              </a:ext>
            </a:extLst>
          </p:cNvPr>
          <p:cNvPicPr>
            <a:picLocks noChangeAspect="1"/>
          </p:cNvPicPr>
          <p:nvPr/>
        </p:nvPicPr>
        <p:blipFill>
          <a:blip r:embed="rId7"/>
          <a:stretch>
            <a:fillRect/>
          </a:stretch>
        </p:blipFill>
        <p:spPr>
          <a:xfrm>
            <a:off x="6490172" y="4788179"/>
            <a:ext cx="5143499" cy="4629149"/>
          </a:xfrm>
          <a:prstGeom prst="rect">
            <a:avLst/>
          </a:prstGeom>
        </p:spPr>
      </p:pic>
      <p:pic>
        <p:nvPicPr>
          <p:cNvPr id="14" name="Picture 13">
            <a:extLst>
              <a:ext uri="{FF2B5EF4-FFF2-40B4-BE49-F238E27FC236}">
                <a16:creationId xmlns:a16="http://schemas.microsoft.com/office/drawing/2014/main" id="{4CFF9B35-037E-8DCF-9CD9-F09D46059401}"/>
              </a:ext>
            </a:extLst>
          </p:cNvPr>
          <p:cNvPicPr>
            <a:picLocks noChangeAspect="1"/>
          </p:cNvPicPr>
          <p:nvPr/>
        </p:nvPicPr>
        <p:blipFill>
          <a:blip r:embed="rId8"/>
          <a:stretch>
            <a:fillRect/>
          </a:stretch>
        </p:blipFill>
        <p:spPr>
          <a:xfrm>
            <a:off x="12137546" y="4788179"/>
            <a:ext cx="5667311" cy="4258736"/>
          </a:xfrm>
          <a:prstGeom prst="rect">
            <a:avLst/>
          </a:prstGeom>
        </p:spPr>
      </p:pic>
      <p:sp>
        <p:nvSpPr>
          <p:cNvPr id="16" name="Content Placeholder 1">
            <a:extLst>
              <a:ext uri="{FF2B5EF4-FFF2-40B4-BE49-F238E27FC236}">
                <a16:creationId xmlns:a16="http://schemas.microsoft.com/office/drawing/2014/main" id="{27D2D8CD-86A1-B706-F867-B44E0362362A}"/>
              </a:ext>
            </a:extLst>
          </p:cNvPr>
          <p:cNvSpPr txBox="1">
            <a:spLocks/>
          </p:cNvSpPr>
          <p:nvPr/>
        </p:nvSpPr>
        <p:spPr>
          <a:xfrm>
            <a:off x="4964828" y="2150806"/>
            <a:ext cx="7489346" cy="2176082"/>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11" b="1" dirty="0">
                <a:solidFill>
                  <a:srgbClr val="050A30"/>
                </a:solidFill>
                <a:latin typeface="Agrandir Narrow"/>
              </a:rPr>
              <a:t>Steps: </a:t>
            </a:r>
          </a:p>
          <a:p>
            <a:pPr marL="1028708" lvl="1" indent="-685800">
              <a:buClr>
                <a:schemeClr val="tx1"/>
              </a:buClr>
              <a:buSzPct val="81000"/>
              <a:buFont typeface="+mj-lt"/>
              <a:buAutoNum type="arabicPeriod"/>
            </a:pPr>
            <a:r>
              <a:rPr lang="en-US" sz="3011" dirty="0">
                <a:solidFill>
                  <a:srgbClr val="050A30"/>
                </a:solidFill>
                <a:latin typeface="Agrandir Narrow"/>
              </a:rPr>
              <a:t>Calculate distance</a:t>
            </a:r>
          </a:p>
          <a:p>
            <a:pPr marL="1028708" lvl="1" indent="-685800">
              <a:buClr>
                <a:schemeClr val="tx1"/>
              </a:buClr>
              <a:buSzPct val="81000"/>
              <a:buFont typeface="+mj-lt"/>
              <a:buAutoNum type="arabicPeriod"/>
            </a:pPr>
            <a:r>
              <a:rPr lang="en-US" sz="3011" dirty="0">
                <a:solidFill>
                  <a:srgbClr val="050A30"/>
                </a:solidFill>
                <a:latin typeface="Agrandir Narrow"/>
              </a:rPr>
              <a:t>Find closest neighbors</a:t>
            </a:r>
          </a:p>
          <a:p>
            <a:pPr marL="1028708" lvl="1" indent="-685800">
              <a:buClr>
                <a:schemeClr val="tx1"/>
              </a:buClr>
              <a:buSzPct val="81000"/>
              <a:buFont typeface="+mj-lt"/>
              <a:buAutoNum type="arabicPeriod"/>
            </a:pPr>
            <a:r>
              <a:rPr lang="en-US" sz="3011" dirty="0">
                <a:solidFill>
                  <a:srgbClr val="050A30"/>
                </a:solidFill>
                <a:latin typeface="Agrandir Narrow"/>
              </a:rPr>
              <a:t>Vote for labels</a:t>
            </a:r>
          </a:p>
        </p:txBody>
      </p:sp>
      <p:sp>
        <p:nvSpPr>
          <p:cNvPr id="4" name="Slide Number Placeholder 3">
            <a:extLst>
              <a:ext uri="{FF2B5EF4-FFF2-40B4-BE49-F238E27FC236}">
                <a16:creationId xmlns:a16="http://schemas.microsoft.com/office/drawing/2014/main" id="{6BFC70E1-D664-561E-D543-8837011B8E11}"/>
              </a:ext>
            </a:extLst>
          </p:cNvPr>
          <p:cNvSpPr>
            <a:spLocks noGrp="1"/>
          </p:cNvSpPr>
          <p:nvPr>
            <p:ph type="sldNum" sz="quarter" idx="12"/>
          </p:nvPr>
        </p:nvSpPr>
        <p:spPr/>
        <p:txBody>
          <a:bodyPr/>
          <a:lstStyle/>
          <a:p>
            <a:fld id="{ED1F9982-018B-45AE-BBE3-570284DE49FB}" type="slidenum">
              <a:rPr lang="en-US" smtClean="0"/>
              <a:t>5</a:t>
            </a:fld>
            <a:endParaRPr lang="en-US"/>
          </a:p>
        </p:txBody>
      </p:sp>
    </p:spTree>
    <p:extLst>
      <p:ext uri="{BB962C8B-B14F-4D97-AF65-F5344CB8AC3E}">
        <p14:creationId xmlns:p14="http://schemas.microsoft.com/office/powerpoint/2010/main" val="28751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2467" y="526893"/>
            <a:ext cx="2344167" cy="1282899"/>
          </a:xfrm>
          <a:prstGeom prst="rect">
            <a:avLst/>
          </a:prstGeom>
        </p:spPr>
      </p:pic>
      <p:sp>
        <p:nvSpPr>
          <p:cNvPr id="8" name="TextBox 8"/>
          <p:cNvSpPr txBox="1"/>
          <p:nvPr/>
        </p:nvSpPr>
        <p:spPr>
          <a:xfrm>
            <a:off x="12841425" y="8481860"/>
            <a:ext cx="5565915" cy="460575"/>
          </a:xfrm>
          <a:prstGeom prst="rect">
            <a:avLst/>
          </a:prstGeom>
        </p:spPr>
        <p:txBody>
          <a:bodyPr wrap="square" lIns="0" tIns="0" rIns="0" bIns="0" rtlCol="0" anchor="t">
            <a:spAutoFit/>
          </a:bodyPr>
          <a:lstStyle/>
          <a:p>
            <a:pPr lvl="1" algn="ctr">
              <a:lnSpc>
                <a:spcPts val="3566"/>
              </a:lnSpc>
              <a:spcBef>
                <a:spcPct val="0"/>
              </a:spcBef>
              <a:defRPr/>
            </a:pPr>
            <a:r>
              <a:rPr lang="en-US" sz="2972" dirty="0">
                <a:solidFill>
                  <a:srgbClr val="7A54A1"/>
                </a:solidFill>
                <a:latin typeface="Agrandir Narrow"/>
              </a:rPr>
              <a:t>When k=3 we cans classify ‘?’  </a:t>
            </a:r>
          </a:p>
        </p:txBody>
      </p:sp>
      <p:sp>
        <p:nvSpPr>
          <p:cNvPr id="9" name="TextBox 9"/>
          <p:cNvSpPr txBox="1"/>
          <p:nvPr/>
        </p:nvSpPr>
        <p:spPr>
          <a:xfrm>
            <a:off x="13713389" y="5050919"/>
            <a:ext cx="4447557" cy="922240"/>
          </a:xfrm>
          <a:prstGeom prst="rect">
            <a:avLst/>
          </a:prstGeom>
        </p:spPr>
        <p:txBody>
          <a:bodyPr wrap="square" lIns="0" tIns="0" rIns="0" bIns="0" rtlCol="0" anchor="t">
            <a:spAutoFit/>
          </a:bodyPr>
          <a:lstStyle/>
          <a:p>
            <a:pPr algn="ctr" defTabSz="914445">
              <a:lnSpc>
                <a:spcPts val="3566"/>
              </a:lnSpc>
              <a:spcBef>
                <a:spcPct val="0"/>
              </a:spcBef>
              <a:defRPr/>
            </a:pPr>
            <a:r>
              <a:rPr lang="en-US" sz="2972" dirty="0">
                <a:solidFill>
                  <a:srgbClr val="7A54A1"/>
                </a:solidFill>
                <a:latin typeface="Agrandir Narrow"/>
              </a:rPr>
              <a:t>When K=7 we can classify ‘?’ .</a:t>
            </a:r>
          </a:p>
        </p:txBody>
      </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564" y="5143500"/>
            <a:ext cx="850914" cy="850914"/>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8398" y="5994414"/>
            <a:ext cx="530331" cy="530331"/>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656926" y="328444"/>
            <a:ext cx="489695" cy="489695"/>
          </a:xfrm>
          <a:prstGeom prst="rect">
            <a:avLst/>
          </a:prstGeom>
        </p:spPr>
      </p:pic>
      <p:sp>
        <p:nvSpPr>
          <p:cNvPr id="19" name="Rectangle: Rounded Corners 18">
            <a:extLst>
              <a:ext uri="{FF2B5EF4-FFF2-40B4-BE49-F238E27FC236}">
                <a16:creationId xmlns:a16="http://schemas.microsoft.com/office/drawing/2014/main" id="{C3CFC665-6762-FC3B-C4BC-625673CB3D68}"/>
              </a:ext>
            </a:extLst>
          </p:cNvPr>
          <p:cNvSpPr/>
          <p:nvPr/>
        </p:nvSpPr>
        <p:spPr>
          <a:xfrm>
            <a:off x="4330354" y="773905"/>
            <a:ext cx="9627293" cy="1093436"/>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5844"/>
              </a:lnSpc>
              <a:spcBef>
                <a:spcPct val="0"/>
              </a:spcBef>
              <a:defRPr/>
            </a:pPr>
            <a:r>
              <a:rPr lang="en-US" sz="4800" dirty="0">
                <a:solidFill>
                  <a:srgbClr val="F4F6FC"/>
                </a:solidFill>
                <a:latin typeface="Berlin Sans FB Demi" panose="020E0802020502020306" pitchFamily="34" charset="0"/>
              </a:rPr>
              <a:t>K parameter &amp; Voting</a:t>
            </a:r>
          </a:p>
        </p:txBody>
      </p:sp>
      <p:pic>
        <p:nvPicPr>
          <p:cNvPr id="14" name="Picture 13">
            <a:extLst>
              <a:ext uri="{FF2B5EF4-FFF2-40B4-BE49-F238E27FC236}">
                <a16:creationId xmlns:a16="http://schemas.microsoft.com/office/drawing/2014/main" id="{E2FECD60-E598-9016-1449-1292A545817E}"/>
              </a:ext>
            </a:extLst>
          </p:cNvPr>
          <p:cNvPicPr>
            <a:picLocks noChangeAspect="1"/>
          </p:cNvPicPr>
          <p:nvPr/>
        </p:nvPicPr>
        <p:blipFill>
          <a:blip r:embed="rId8"/>
          <a:stretch>
            <a:fillRect/>
          </a:stretch>
        </p:blipFill>
        <p:spPr>
          <a:xfrm>
            <a:off x="12967808" y="5543512"/>
            <a:ext cx="5320193" cy="2938349"/>
          </a:xfrm>
          <a:prstGeom prst="rect">
            <a:avLst/>
          </a:prstGeom>
        </p:spPr>
      </p:pic>
      <p:pic>
        <p:nvPicPr>
          <p:cNvPr id="15" name="Picture 14">
            <a:extLst>
              <a:ext uri="{FF2B5EF4-FFF2-40B4-BE49-F238E27FC236}">
                <a16:creationId xmlns:a16="http://schemas.microsoft.com/office/drawing/2014/main" id="{8FE8346F-FECA-40BB-115A-74316558C8E3}"/>
              </a:ext>
            </a:extLst>
          </p:cNvPr>
          <p:cNvPicPr>
            <a:picLocks noChangeAspect="1"/>
          </p:cNvPicPr>
          <p:nvPr/>
        </p:nvPicPr>
        <p:blipFill>
          <a:blip r:embed="rId9"/>
          <a:stretch>
            <a:fillRect/>
          </a:stretch>
        </p:blipFill>
        <p:spPr>
          <a:xfrm>
            <a:off x="13840443" y="2057141"/>
            <a:ext cx="4447557" cy="2761020"/>
          </a:xfrm>
          <a:prstGeom prst="rect">
            <a:avLst/>
          </a:prstGeom>
        </p:spPr>
      </p:pic>
      <p:pic>
        <p:nvPicPr>
          <p:cNvPr id="18" name="Picture 17">
            <a:extLst>
              <a:ext uri="{FF2B5EF4-FFF2-40B4-BE49-F238E27FC236}">
                <a16:creationId xmlns:a16="http://schemas.microsoft.com/office/drawing/2014/main" id="{1F474A87-2767-CE45-F497-887753914378}"/>
              </a:ext>
            </a:extLst>
          </p:cNvPr>
          <p:cNvPicPr>
            <a:picLocks noChangeAspect="1"/>
          </p:cNvPicPr>
          <p:nvPr/>
        </p:nvPicPr>
        <p:blipFill>
          <a:blip r:embed="rId10"/>
          <a:stretch>
            <a:fillRect/>
          </a:stretch>
        </p:blipFill>
        <p:spPr>
          <a:xfrm flipH="1" flipV="1">
            <a:off x="12965731" y="8442363"/>
            <a:ext cx="497828" cy="456342"/>
          </a:xfrm>
          <a:prstGeom prst="rect">
            <a:avLst/>
          </a:prstGeom>
        </p:spPr>
      </p:pic>
      <p:pic>
        <p:nvPicPr>
          <p:cNvPr id="21" name="Picture 20">
            <a:extLst>
              <a:ext uri="{FF2B5EF4-FFF2-40B4-BE49-F238E27FC236}">
                <a16:creationId xmlns:a16="http://schemas.microsoft.com/office/drawing/2014/main" id="{96C977ED-3565-4C3F-2A32-EF70CA44DCCE}"/>
              </a:ext>
            </a:extLst>
          </p:cNvPr>
          <p:cNvPicPr>
            <a:picLocks noChangeAspect="1"/>
          </p:cNvPicPr>
          <p:nvPr/>
        </p:nvPicPr>
        <p:blipFill>
          <a:blip r:embed="rId11"/>
          <a:stretch>
            <a:fillRect/>
          </a:stretch>
        </p:blipFill>
        <p:spPr>
          <a:xfrm rot="10800000" flipH="1" flipV="1">
            <a:off x="12974824" y="4831138"/>
            <a:ext cx="488735" cy="745964"/>
          </a:xfrm>
          <a:prstGeom prst="rect">
            <a:avLst/>
          </a:prstGeom>
        </p:spPr>
      </p:pic>
      <p:sp>
        <p:nvSpPr>
          <p:cNvPr id="4" name="TextBox 3">
            <a:extLst>
              <a:ext uri="{FF2B5EF4-FFF2-40B4-BE49-F238E27FC236}">
                <a16:creationId xmlns:a16="http://schemas.microsoft.com/office/drawing/2014/main" id="{A1B28564-60C2-F667-701B-DBE7B3237EF7}"/>
              </a:ext>
            </a:extLst>
          </p:cNvPr>
          <p:cNvSpPr txBox="1"/>
          <p:nvPr/>
        </p:nvSpPr>
        <p:spPr>
          <a:xfrm>
            <a:off x="769050" y="2743883"/>
            <a:ext cx="11719080" cy="3335657"/>
          </a:xfrm>
          <a:prstGeom prst="rect">
            <a:avLst/>
          </a:prstGeom>
          <a:noFill/>
        </p:spPr>
        <p:txBody>
          <a:bodyPr wrap="square" rtlCol="0">
            <a:spAutoFit/>
          </a:bodyPr>
          <a:lstStyle/>
          <a:p>
            <a:r>
              <a:rPr lang="en-US" sz="3011" b="1" dirty="0">
                <a:solidFill>
                  <a:srgbClr val="050A30"/>
                </a:solidFill>
                <a:latin typeface="Agrandir Narrow"/>
              </a:rPr>
              <a:t>The number of neighbors(K):</a:t>
            </a:r>
            <a:r>
              <a:rPr lang="en-US" sz="3011" dirty="0">
                <a:solidFill>
                  <a:srgbClr val="050A30"/>
                </a:solidFill>
                <a:latin typeface="Agrandir Narrow"/>
              </a:rPr>
              <a:t> is a hyperparameter that you need to choose at the time of model building.  You can think of it as a controlling variable for the prediction model.</a:t>
            </a:r>
          </a:p>
          <a:p>
            <a:endParaRPr lang="en-US" sz="3011" dirty="0">
              <a:solidFill>
                <a:srgbClr val="050A30"/>
              </a:solidFill>
              <a:latin typeface="Agrandir Narrow"/>
            </a:endParaRPr>
          </a:p>
          <a:p>
            <a:pPr marL="514350" indent="-514350">
              <a:buFont typeface="Arial" panose="020B0604020202020204" pitchFamily="34" charset="0"/>
              <a:buChar char="•"/>
            </a:pPr>
            <a:r>
              <a:rPr lang="en-US" sz="3011" dirty="0">
                <a:solidFill>
                  <a:srgbClr val="050A30"/>
                </a:solidFill>
                <a:latin typeface="Agrandir Narrow"/>
              </a:rPr>
              <a:t>Choosing the optimal K is best done by first inspecting the data.</a:t>
            </a:r>
          </a:p>
          <a:p>
            <a:pPr marL="514350" indent="-514350">
              <a:buFont typeface="Arial" panose="020B0604020202020204" pitchFamily="34" charset="0"/>
              <a:buChar char="•"/>
            </a:pPr>
            <a:r>
              <a:rPr lang="en-US" sz="3011" dirty="0">
                <a:solidFill>
                  <a:srgbClr val="050A30"/>
                </a:solidFill>
                <a:latin typeface="Agrandir Narrow"/>
              </a:rPr>
              <a:t>Historically the optimal K for most datasets has been between 3-10. </a:t>
            </a:r>
          </a:p>
        </p:txBody>
      </p:sp>
      <p:sp>
        <p:nvSpPr>
          <p:cNvPr id="5" name="Content Placeholder 1">
            <a:extLst>
              <a:ext uri="{FF2B5EF4-FFF2-40B4-BE49-F238E27FC236}">
                <a16:creationId xmlns:a16="http://schemas.microsoft.com/office/drawing/2014/main" id="{6614F9F8-BF98-B0F2-8691-07920B51D0D6}"/>
              </a:ext>
            </a:extLst>
          </p:cNvPr>
          <p:cNvSpPr txBox="1">
            <a:spLocks/>
          </p:cNvSpPr>
          <p:nvPr/>
        </p:nvSpPr>
        <p:spPr>
          <a:xfrm>
            <a:off x="769051" y="6194972"/>
            <a:ext cx="11412032" cy="3362556"/>
          </a:xfrm>
          <a:prstGeom prst="rect">
            <a:avLst/>
          </a:prstGeom>
          <a:solidFill>
            <a:schemeClr val="bg1">
              <a:lumMod val="95000"/>
            </a:schemeClr>
          </a:solidFill>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GB" sz="3900" b="1" dirty="0">
                <a:solidFill>
                  <a:srgbClr val="050A30"/>
                </a:solidFill>
                <a:latin typeface="Agrandir Narrow"/>
              </a:rPr>
              <a:t>Tips:</a:t>
            </a:r>
          </a:p>
          <a:p>
            <a:pPr lvl="1" algn="just">
              <a:lnSpc>
                <a:spcPct val="150000"/>
              </a:lnSpc>
            </a:pPr>
            <a:r>
              <a:rPr lang="en-US" sz="3011" dirty="0">
                <a:solidFill>
                  <a:srgbClr val="050A30"/>
                </a:solidFill>
                <a:latin typeface="Agrandir Narrow"/>
              </a:rPr>
              <a:t>Choose an </a:t>
            </a:r>
            <a:r>
              <a:rPr lang="en-US" sz="3011" b="1" dirty="0">
                <a:solidFill>
                  <a:srgbClr val="050A30"/>
                </a:solidFill>
                <a:latin typeface="Agrandir Narrow"/>
              </a:rPr>
              <a:t>odd k value</a:t>
            </a:r>
            <a:r>
              <a:rPr lang="en-US" sz="3011" dirty="0">
                <a:solidFill>
                  <a:srgbClr val="050A30"/>
                </a:solidFill>
                <a:latin typeface="Agrandir Narrow"/>
              </a:rPr>
              <a:t> for </a:t>
            </a:r>
            <a:r>
              <a:rPr lang="en-US" sz="3011" b="1" dirty="0">
                <a:solidFill>
                  <a:srgbClr val="050A30"/>
                </a:solidFill>
                <a:latin typeface="Agrandir Narrow"/>
              </a:rPr>
              <a:t>the binary classification problem.</a:t>
            </a:r>
          </a:p>
          <a:p>
            <a:pPr lvl="1" algn="just">
              <a:lnSpc>
                <a:spcPct val="150000"/>
              </a:lnSpc>
            </a:pPr>
            <a:r>
              <a:rPr lang="en-US" sz="3011" dirty="0">
                <a:solidFill>
                  <a:srgbClr val="050A30"/>
                </a:solidFill>
                <a:latin typeface="Agrandir Narrow"/>
              </a:rPr>
              <a:t>K must </a:t>
            </a:r>
            <a:r>
              <a:rPr lang="en-US" sz="3011" b="1" dirty="0">
                <a:solidFill>
                  <a:srgbClr val="050A30"/>
                </a:solidFill>
                <a:latin typeface="Agrandir Narrow"/>
              </a:rPr>
              <a:t>not be a multiple</a:t>
            </a:r>
            <a:r>
              <a:rPr lang="en-US" sz="3011" dirty="0">
                <a:solidFill>
                  <a:srgbClr val="050A30"/>
                </a:solidFill>
                <a:latin typeface="Agrandir Narrow"/>
              </a:rPr>
              <a:t> of the number of classes.</a:t>
            </a:r>
          </a:p>
          <a:p>
            <a:pPr lvl="1" algn="just">
              <a:lnSpc>
                <a:spcPct val="150000"/>
              </a:lnSpc>
            </a:pPr>
            <a:r>
              <a:rPr lang="en-US" sz="3011" dirty="0">
                <a:solidFill>
                  <a:srgbClr val="050A30"/>
                </a:solidFill>
                <a:latin typeface="Agrandir Narrow"/>
              </a:rPr>
              <a:t>The main drawback of KNN is the </a:t>
            </a:r>
            <a:r>
              <a:rPr lang="en-US" sz="3011" b="1" dirty="0">
                <a:solidFill>
                  <a:srgbClr val="050A30"/>
                </a:solidFill>
                <a:latin typeface="Agrandir Narrow"/>
              </a:rPr>
              <a:t>complexity of searching the nearest neighbors for each sample.</a:t>
            </a:r>
          </a:p>
          <a:p>
            <a:pPr algn="just">
              <a:lnSpc>
                <a:spcPct val="150000"/>
              </a:lnSpc>
            </a:pPr>
            <a:endParaRPr lang="en-US" sz="3899" dirty="0"/>
          </a:p>
        </p:txBody>
      </p:sp>
      <p:sp>
        <p:nvSpPr>
          <p:cNvPr id="6" name="TextBox 5">
            <a:extLst>
              <a:ext uri="{FF2B5EF4-FFF2-40B4-BE49-F238E27FC236}">
                <a16:creationId xmlns:a16="http://schemas.microsoft.com/office/drawing/2014/main" id="{4EB31DE3-9D32-C19A-B79D-CF2BB56AE876}"/>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3" name="Slide Number Placeholder 2">
            <a:extLst>
              <a:ext uri="{FF2B5EF4-FFF2-40B4-BE49-F238E27FC236}">
                <a16:creationId xmlns:a16="http://schemas.microsoft.com/office/drawing/2014/main" id="{98A94977-63D1-1D42-6317-6B3C5EB72CD6}"/>
              </a:ext>
            </a:extLst>
          </p:cNvPr>
          <p:cNvSpPr>
            <a:spLocks noGrp="1"/>
          </p:cNvSpPr>
          <p:nvPr>
            <p:ph type="sldNum" sz="quarter" idx="12"/>
          </p:nvPr>
        </p:nvSpPr>
        <p:spPr/>
        <p:txBody>
          <a:bodyPr/>
          <a:lstStyle/>
          <a:p>
            <a:fld id="{ED1F9982-018B-45AE-BBE3-570284DE49FB}" type="slidenum">
              <a:rPr lang="en-US" smtClean="0"/>
              <a:t>6</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781920"/>
            <a:ext cx="1561364" cy="85449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6"/>
            <a:ext cx="3432329" cy="102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36075" y="9257303"/>
            <a:ext cx="3432329" cy="1029698"/>
          </a:xfrm>
          <a:prstGeom prst="rect">
            <a:avLst/>
          </a:prstGeom>
        </p:spPr>
      </p:pic>
      <p:sp>
        <p:nvSpPr>
          <p:cNvPr id="18" name="Rectangle: Rounded Corners 17">
            <a:extLst>
              <a:ext uri="{FF2B5EF4-FFF2-40B4-BE49-F238E27FC236}">
                <a16:creationId xmlns:a16="http://schemas.microsoft.com/office/drawing/2014/main" id="{EF2E70DE-9128-A4C9-6B7F-BAD66F12AD7F}"/>
              </a:ext>
            </a:extLst>
          </p:cNvPr>
          <p:cNvSpPr/>
          <p:nvPr/>
        </p:nvSpPr>
        <p:spPr>
          <a:xfrm>
            <a:off x="5875676" y="789941"/>
            <a:ext cx="7270997"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7625"/>
              </a:lnSpc>
              <a:spcBef>
                <a:spcPct val="0"/>
              </a:spcBef>
            </a:pPr>
            <a:r>
              <a:rPr lang="en-US" sz="4800" dirty="0">
                <a:solidFill>
                  <a:srgbClr val="FFFFFF"/>
                </a:solidFill>
                <a:latin typeface="Berlin Sans FB Demi" panose="020E0802020502020306" pitchFamily="34" charset="0"/>
              </a:rPr>
              <a:t>Pros of K-NN</a:t>
            </a:r>
          </a:p>
        </p:txBody>
      </p:sp>
      <p:sp>
        <p:nvSpPr>
          <p:cNvPr id="13" name="TextBox 12">
            <a:extLst>
              <a:ext uri="{FF2B5EF4-FFF2-40B4-BE49-F238E27FC236}">
                <a16:creationId xmlns:a16="http://schemas.microsoft.com/office/drawing/2014/main" id="{3E9278BE-8AAF-CA3E-553D-63FC96829603}"/>
              </a:ext>
            </a:extLst>
          </p:cNvPr>
          <p:cNvSpPr txBox="1"/>
          <p:nvPr/>
        </p:nvSpPr>
        <p:spPr>
          <a:xfrm>
            <a:off x="1731319" y="2927665"/>
            <a:ext cx="15559710" cy="6749989"/>
          </a:xfrm>
          <a:prstGeom prst="rect">
            <a:avLst/>
          </a:prstGeom>
          <a:noFill/>
        </p:spPr>
        <p:txBody>
          <a:bodyPr wrap="square">
            <a:spAutoFit/>
          </a:bodyPr>
          <a:lstStyle/>
          <a:p>
            <a:pPr marL="483882" lvl="1" indent="-685800" defTabSz="914445">
              <a:buFont typeface="Wingdings" panose="05000000000000000000" pitchFamily="2" charset="2"/>
              <a:buChar char="q"/>
              <a:defRPr/>
            </a:pPr>
            <a:r>
              <a:rPr lang="en-US" sz="4000" dirty="0">
                <a:solidFill>
                  <a:srgbClr val="213969"/>
                </a:solidFill>
                <a:latin typeface="Agrandir Narrow"/>
              </a:rPr>
              <a:t>KNN is simple to implement.</a:t>
            </a:r>
          </a:p>
          <a:p>
            <a:pPr marL="0" lvl="1" defTabSz="914445">
              <a:defRPr/>
            </a:pPr>
            <a:r>
              <a:rPr lang="en-US" sz="4000" dirty="0">
                <a:solidFill>
                  <a:srgbClr val="213969"/>
                </a:solidFill>
                <a:latin typeface="Agrandir Narrow"/>
              </a:rPr>
              <a:t>  </a:t>
            </a:r>
          </a:p>
          <a:p>
            <a:pPr marL="483882" lvl="1" indent="-685800" defTabSz="914445">
              <a:buFont typeface="Wingdings" panose="05000000000000000000" pitchFamily="2" charset="2"/>
              <a:buChar char="q"/>
              <a:defRPr/>
            </a:pPr>
            <a:r>
              <a:rPr lang="en-US" sz="4000" dirty="0">
                <a:solidFill>
                  <a:srgbClr val="213969"/>
                </a:solidFill>
                <a:latin typeface="Agrandir Narrow"/>
              </a:rPr>
              <a:t>KNN executes quickly for small training data sets.</a:t>
            </a:r>
          </a:p>
          <a:p>
            <a:pPr marL="0" lvl="1" defTabSz="914445">
              <a:defRPr/>
            </a:pPr>
            <a:r>
              <a:rPr lang="en-US" sz="4000" dirty="0">
                <a:solidFill>
                  <a:srgbClr val="213969"/>
                </a:solidFill>
                <a:latin typeface="Agrandir Narrow"/>
              </a:rPr>
              <a:t>  </a:t>
            </a:r>
          </a:p>
          <a:p>
            <a:pPr marL="483882" lvl="1" indent="-685800" defTabSz="914445">
              <a:buFont typeface="Wingdings" panose="05000000000000000000" pitchFamily="2" charset="2"/>
              <a:buChar char="q"/>
              <a:defRPr/>
            </a:pPr>
            <a:r>
              <a:rPr lang="en-US" sz="4000" dirty="0">
                <a:solidFill>
                  <a:srgbClr val="213969"/>
                </a:solidFill>
                <a:latin typeface="Agrandir Narrow"/>
              </a:rPr>
              <a:t>Don’t need any prior knowledge about the structure of data in the training set.</a:t>
            </a:r>
          </a:p>
          <a:p>
            <a:pPr marL="0" lvl="1" defTabSz="914445">
              <a:defRPr/>
            </a:pPr>
            <a:r>
              <a:rPr lang="en-US" sz="4000" dirty="0">
                <a:solidFill>
                  <a:srgbClr val="213969"/>
                </a:solidFill>
                <a:latin typeface="Agrandir Narrow"/>
              </a:rPr>
              <a:t>  </a:t>
            </a:r>
          </a:p>
          <a:p>
            <a:pPr marL="483882" lvl="1" indent="-685800" defTabSz="914445">
              <a:buFont typeface="Wingdings" panose="05000000000000000000" pitchFamily="2" charset="2"/>
              <a:buChar char="q"/>
              <a:defRPr/>
            </a:pPr>
            <a:r>
              <a:rPr lang="en-US" sz="4000" dirty="0">
                <a:solidFill>
                  <a:srgbClr val="213969"/>
                </a:solidFill>
                <a:latin typeface="Agrandir Narrow"/>
              </a:rPr>
              <a:t>No retraining is required if the new training pattern is added to the existing training set.</a:t>
            </a:r>
          </a:p>
          <a:p>
            <a:pPr marL="483882" lvl="1" indent="-685800" defTabSz="914445">
              <a:lnSpc>
                <a:spcPct val="150000"/>
              </a:lnSpc>
              <a:buFont typeface="Wingdings" panose="05000000000000000000" pitchFamily="2" charset="2"/>
              <a:buChar char="q"/>
              <a:defRPr/>
            </a:pPr>
            <a:endParaRPr lang="en-US" sz="5400" dirty="0">
              <a:solidFill>
                <a:srgbClr val="213969"/>
              </a:solidFill>
              <a:latin typeface="Now"/>
            </a:endParaRPr>
          </a:p>
        </p:txBody>
      </p:sp>
      <p:sp>
        <p:nvSpPr>
          <p:cNvPr id="2" name="TextBox 1">
            <a:extLst>
              <a:ext uri="{FF2B5EF4-FFF2-40B4-BE49-F238E27FC236}">
                <a16:creationId xmlns:a16="http://schemas.microsoft.com/office/drawing/2014/main" id="{6097AA45-23AF-6B5F-84ED-EA9C88DC1CD6}"/>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3" name="Slide Number Placeholder 2">
            <a:extLst>
              <a:ext uri="{FF2B5EF4-FFF2-40B4-BE49-F238E27FC236}">
                <a16:creationId xmlns:a16="http://schemas.microsoft.com/office/drawing/2014/main" id="{7BADA55F-8C6A-F758-5EBD-5DCD25B430DD}"/>
              </a:ext>
            </a:extLst>
          </p:cNvPr>
          <p:cNvSpPr>
            <a:spLocks noGrp="1"/>
          </p:cNvSpPr>
          <p:nvPr>
            <p:ph type="sldNum" sz="quarter" idx="12"/>
          </p:nvPr>
        </p:nvSpPr>
        <p:spPr/>
        <p:txBody>
          <a:bodyPr/>
          <a:lstStyle/>
          <a:p>
            <a:fld id="{ED1F9982-018B-45AE-BBE3-570284DE49FB}" type="slidenum">
              <a:rPr lang="en-US" smtClean="0"/>
              <a:t>7</a:t>
            </a:fld>
            <a:endParaRPr lang="en-US"/>
          </a:p>
        </p:txBody>
      </p:sp>
    </p:spTree>
    <p:extLst>
      <p:ext uri="{BB962C8B-B14F-4D97-AF65-F5344CB8AC3E}">
        <p14:creationId xmlns:p14="http://schemas.microsoft.com/office/powerpoint/2010/main" val="269724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8" y="1781920"/>
            <a:ext cx="1561364" cy="85449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6"/>
            <a:ext cx="3432329" cy="102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36075" y="9257303"/>
            <a:ext cx="3432329" cy="102969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6455" y="6971111"/>
            <a:ext cx="3475784" cy="3298835"/>
          </a:xfrm>
          <a:prstGeom prst="rect">
            <a:avLst/>
          </a:prstGeom>
        </p:spPr>
      </p:pic>
      <p:sp>
        <p:nvSpPr>
          <p:cNvPr id="18" name="Rectangle: Rounded Corners 17">
            <a:extLst>
              <a:ext uri="{FF2B5EF4-FFF2-40B4-BE49-F238E27FC236}">
                <a16:creationId xmlns:a16="http://schemas.microsoft.com/office/drawing/2014/main" id="{EF2E70DE-9128-A4C9-6B7F-BAD66F12AD7F}"/>
              </a:ext>
            </a:extLst>
          </p:cNvPr>
          <p:cNvSpPr/>
          <p:nvPr/>
        </p:nvSpPr>
        <p:spPr>
          <a:xfrm>
            <a:off x="5875676" y="789941"/>
            <a:ext cx="7270997"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7625"/>
              </a:lnSpc>
              <a:spcBef>
                <a:spcPct val="0"/>
              </a:spcBef>
            </a:pPr>
            <a:r>
              <a:rPr lang="en-US" sz="4800" dirty="0">
                <a:solidFill>
                  <a:srgbClr val="FFFFFF"/>
                </a:solidFill>
                <a:latin typeface="Berlin Sans FB Demi" panose="020E0802020502020306" pitchFamily="34" charset="0"/>
              </a:rPr>
              <a:t>Cons of K-NN</a:t>
            </a:r>
          </a:p>
        </p:txBody>
      </p:sp>
      <p:sp>
        <p:nvSpPr>
          <p:cNvPr id="13" name="TextBox 12">
            <a:extLst>
              <a:ext uri="{FF2B5EF4-FFF2-40B4-BE49-F238E27FC236}">
                <a16:creationId xmlns:a16="http://schemas.microsoft.com/office/drawing/2014/main" id="{3E9278BE-8AAF-CA3E-553D-63FC96829603}"/>
              </a:ext>
            </a:extLst>
          </p:cNvPr>
          <p:cNvSpPr txBox="1"/>
          <p:nvPr/>
        </p:nvSpPr>
        <p:spPr>
          <a:xfrm>
            <a:off x="2466983" y="3712339"/>
            <a:ext cx="14014429" cy="3170099"/>
          </a:xfrm>
          <a:prstGeom prst="rect">
            <a:avLst/>
          </a:prstGeom>
          <a:noFill/>
        </p:spPr>
        <p:txBody>
          <a:bodyPr wrap="square">
            <a:spAutoFit/>
          </a:bodyPr>
          <a:lstStyle/>
          <a:p>
            <a:pPr marL="483882" lvl="1" indent="-685800" defTabSz="914445">
              <a:buFont typeface="Wingdings" panose="05000000000000000000" pitchFamily="2" charset="2"/>
              <a:buChar char="q"/>
              <a:defRPr/>
            </a:pPr>
            <a:r>
              <a:rPr lang="en-US" sz="4000" dirty="0">
                <a:solidFill>
                  <a:srgbClr val="213969"/>
                </a:solidFill>
                <a:latin typeface="Agrandir Narrow"/>
              </a:rPr>
              <a:t>When the training set is large, it may take up a lot of space.</a:t>
            </a:r>
          </a:p>
          <a:p>
            <a:pPr marL="0" lvl="1" defTabSz="914445">
              <a:defRPr/>
            </a:pPr>
            <a:r>
              <a:rPr lang="en-US" sz="4000" dirty="0">
                <a:solidFill>
                  <a:srgbClr val="213969"/>
                </a:solidFill>
                <a:latin typeface="Agrandir Narrow"/>
              </a:rPr>
              <a:t> </a:t>
            </a:r>
          </a:p>
          <a:p>
            <a:pPr marL="483882" lvl="1" indent="-685800" defTabSz="914445">
              <a:buFont typeface="Wingdings" panose="05000000000000000000" pitchFamily="2" charset="2"/>
              <a:buChar char="q"/>
              <a:defRPr/>
            </a:pPr>
            <a:r>
              <a:rPr lang="en-US" sz="4000" dirty="0">
                <a:solidFill>
                  <a:srgbClr val="213969"/>
                </a:solidFill>
                <a:latin typeface="Agrandir Narrow"/>
              </a:rPr>
              <a:t>For every test data, the distance should be computed between the test data and all the training data. Thus, a lot of time may be needed for the testing.</a:t>
            </a:r>
          </a:p>
        </p:txBody>
      </p:sp>
      <p:sp>
        <p:nvSpPr>
          <p:cNvPr id="2" name="TextBox 1">
            <a:extLst>
              <a:ext uri="{FF2B5EF4-FFF2-40B4-BE49-F238E27FC236}">
                <a16:creationId xmlns:a16="http://schemas.microsoft.com/office/drawing/2014/main" id="{75D18C4A-64DB-BB97-3D68-3362910AD68D}"/>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3" name="Slide Number Placeholder 2">
            <a:extLst>
              <a:ext uri="{FF2B5EF4-FFF2-40B4-BE49-F238E27FC236}">
                <a16:creationId xmlns:a16="http://schemas.microsoft.com/office/drawing/2014/main" id="{E1435A6C-DE46-116E-D672-F46FCB510655}"/>
              </a:ext>
            </a:extLst>
          </p:cNvPr>
          <p:cNvSpPr>
            <a:spLocks noGrp="1"/>
          </p:cNvSpPr>
          <p:nvPr>
            <p:ph type="sldNum" sz="quarter" idx="12"/>
          </p:nvPr>
        </p:nvSpPr>
        <p:spPr/>
        <p:txBody>
          <a:bodyPr/>
          <a:lstStyle/>
          <a:p>
            <a:fld id="{ED1F9982-018B-45AE-BBE3-570284DE49FB}" type="slidenum">
              <a:rPr lang="en-US" smtClean="0"/>
              <a:t>8</a:t>
            </a:fld>
            <a:endParaRPr lang="en-US"/>
          </a:p>
        </p:txBody>
      </p:sp>
    </p:spTree>
    <p:extLst>
      <p:ext uri="{BB962C8B-B14F-4D97-AF65-F5344CB8AC3E}">
        <p14:creationId xmlns:p14="http://schemas.microsoft.com/office/powerpoint/2010/main" val="265739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056483" y="1155100"/>
            <a:ext cx="10192917" cy="1093436"/>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Berlin Sans FB Demi" panose="020E0802020502020306" pitchFamily="34" charset="0"/>
              </a:rPr>
              <a:t>What are Support Vector Machines?</a:t>
            </a:r>
          </a:p>
        </p:txBody>
      </p:sp>
      <p:grpSp>
        <p:nvGrpSpPr>
          <p:cNvPr id="2" name="Group 2"/>
          <p:cNvGrpSpPr/>
          <p:nvPr/>
        </p:nvGrpSpPr>
        <p:grpSpPr>
          <a:xfrm>
            <a:off x="1859379" y="3659773"/>
            <a:ext cx="555114" cy="55511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4" name="TextBox 4"/>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grpSp>
        <p:nvGrpSpPr>
          <p:cNvPr id="5" name="Group 5"/>
          <p:cNvGrpSpPr/>
          <p:nvPr/>
        </p:nvGrpSpPr>
        <p:grpSpPr>
          <a:xfrm>
            <a:off x="1799936" y="3610062"/>
            <a:ext cx="555114" cy="55511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7" name="TextBox 7"/>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grpSp>
        <p:nvGrpSpPr>
          <p:cNvPr id="8" name="Group 8"/>
          <p:cNvGrpSpPr/>
          <p:nvPr/>
        </p:nvGrpSpPr>
        <p:grpSpPr>
          <a:xfrm>
            <a:off x="1821680" y="5523823"/>
            <a:ext cx="555114" cy="55511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10" name="TextBox 10"/>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grpSp>
        <p:nvGrpSpPr>
          <p:cNvPr id="11" name="Group 11"/>
          <p:cNvGrpSpPr/>
          <p:nvPr/>
        </p:nvGrpSpPr>
        <p:grpSpPr>
          <a:xfrm>
            <a:off x="1762236" y="5474112"/>
            <a:ext cx="555114" cy="55511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3" name="TextBox 13"/>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2" y="8770798"/>
            <a:ext cx="1048730" cy="1064552"/>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5162" y="952501"/>
            <a:ext cx="1561364" cy="854492"/>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60292" y="2392637"/>
            <a:ext cx="850914" cy="850914"/>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477104" y="5993960"/>
            <a:ext cx="3479114" cy="4022097"/>
          </a:xfrm>
          <a:prstGeom prst="rect">
            <a:avLst/>
          </a:prstGeom>
        </p:spPr>
      </p:pic>
      <p:sp>
        <p:nvSpPr>
          <p:cNvPr id="18" name="TextBox 18"/>
          <p:cNvSpPr txBox="1"/>
          <p:nvPr/>
        </p:nvSpPr>
        <p:spPr>
          <a:xfrm>
            <a:off x="2637516" y="3659774"/>
            <a:ext cx="12068862" cy="1383905"/>
          </a:xfrm>
          <a:prstGeom prst="rect">
            <a:avLst/>
          </a:prstGeom>
        </p:spPr>
        <p:txBody>
          <a:bodyPr wrap="square" lIns="0" tIns="0" rIns="0" bIns="0" rtlCol="0" anchor="t">
            <a:spAutoFit/>
          </a:bodyPr>
          <a:lstStyle/>
          <a:p>
            <a:pPr algn="just">
              <a:lnSpc>
                <a:spcPts val="3566"/>
              </a:lnSpc>
              <a:spcBef>
                <a:spcPct val="0"/>
              </a:spcBef>
            </a:pPr>
            <a:r>
              <a:rPr lang="en-US" sz="2972" b="1" dirty="0">
                <a:solidFill>
                  <a:srgbClr val="050A30"/>
                </a:solidFill>
                <a:latin typeface="Agrandir Narrow"/>
              </a:rPr>
              <a:t>Support Vector Machine (SVM) </a:t>
            </a:r>
            <a:r>
              <a:rPr lang="en-US" sz="2972" dirty="0">
                <a:solidFill>
                  <a:srgbClr val="050A30"/>
                </a:solidFill>
                <a:latin typeface="Agrandir Narrow"/>
              </a:rPr>
              <a:t>is a Supervised Machine Learning Algorithm used for classification and/or regression. It finds a hyperplane that creates a boundary between the two classes.</a:t>
            </a:r>
          </a:p>
        </p:txBody>
      </p:sp>
      <p:sp>
        <p:nvSpPr>
          <p:cNvPr id="21" name="TextBox 21"/>
          <p:cNvSpPr txBox="1"/>
          <p:nvPr/>
        </p:nvSpPr>
        <p:spPr>
          <a:xfrm>
            <a:off x="2605779" y="5521535"/>
            <a:ext cx="11313948" cy="1383905"/>
          </a:xfrm>
          <a:prstGeom prst="rect">
            <a:avLst/>
          </a:prstGeom>
        </p:spPr>
        <p:txBody>
          <a:bodyPr wrap="square" lIns="0" tIns="0" rIns="0" bIns="0" rtlCol="0" anchor="t">
            <a:spAutoFit/>
          </a:bodyPr>
          <a:lstStyle/>
          <a:p>
            <a:pPr algn="just">
              <a:lnSpc>
                <a:spcPts val="3566"/>
              </a:lnSpc>
              <a:spcBef>
                <a:spcPct val="0"/>
              </a:spcBef>
            </a:pPr>
            <a:r>
              <a:rPr lang="en-US" sz="2972" dirty="0">
                <a:solidFill>
                  <a:srgbClr val="050A30"/>
                </a:solidFill>
                <a:latin typeface="Agrandir Narrow"/>
              </a:rPr>
              <a:t>In SVM, we plot each data item in the dataset in an N-dimensional space, where N is the number of features/attributes in the data. Next, find the optimal hyperplane to separate the data.</a:t>
            </a:r>
          </a:p>
        </p:txBody>
      </p:sp>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04698" y="3593528"/>
            <a:ext cx="423923" cy="423923"/>
          </a:xfrm>
          <a:prstGeom prst="rect">
            <a:avLst/>
          </a:prstGeom>
        </p:spPr>
      </p:pic>
      <p:grpSp>
        <p:nvGrpSpPr>
          <p:cNvPr id="28" name="Group 8">
            <a:extLst>
              <a:ext uri="{FF2B5EF4-FFF2-40B4-BE49-F238E27FC236}">
                <a16:creationId xmlns:a16="http://schemas.microsoft.com/office/drawing/2014/main" id="{1FABC414-0458-5217-BED0-AFE16F3B9E9C}"/>
              </a:ext>
            </a:extLst>
          </p:cNvPr>
          <p:cNvGrpSpPr/>
          <p:nvPr/>
        </p:nvGrpSpPr>
        <p:grpSpPr>
          <a:xfrm>
            <a:off x="1821680" y="7343754"/>
            <a:ext cx="555114" cy="555114"/>
            <a:chOff x="0" y="0"/>
            <a:chExt cx="812800" cy="812800"/>
          </a:xfrm>
        </p:grpSpPr>
        <p:sp>
          <p:nvSpPr>
            <p:cNvPr id="29" name="Freeform 9">
              <a:extLst>
                <a:ext uri="{FF2B5EF4-FFF2-40B4-BE49-F238E27FC236}">
                  <a16:creationId xmlns:a16="http://schemas.microsoft.com/office/drawing/2014/main" id="{AD14D579-778B-D576-2305-20516C239C0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30" name="TextBox 10">
              <a:extLst>
                <a:ext uri="{FF2B5EF4-FFF2-40B4-BE49-F238E27FC236}">
                  <a16:creationId xmlns:a16="http://schemas.microsoft.com/office/drawing/2014/main" id="{6F237EFA-C751-6B0A-97DC-3AF1C5B22C4A}"/>
                </a:ext>
              </a:extLst>
            </p:cNvPr>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grpSp>
        <p:nvGrpSpPr>
          <p:cNvPr id="31" name="Group 11">
            <a:extLst>
              <a:ext uri="{FF2B5EF4-FFF2-40B4-BE49-F238E27FC236}">
                <a16:creationId xmlns:a16="http://schemas.microsoft.com/office/drawing/2014/main" id="{17D6180F-F9A7-C486-F47C-372A3A4DC2E1}"/>
              </a:ext>
            </a:extLst>
          </p:cNvPr>
          <p:cNvGrpSpPr/>
          <p:nvPr/>
        </p:nvGrpSpPr>
        <p:grpSpPr>
          <a:xfrm>
            <a:off x="1762236" y="7294042"/>
            <a:ext cx="555114" cy="555114"/>
            <a:chOff x="0" y="0"/>
            <a:chExt cx="812800" cy="812800"/>
          </a:xfrm>
        </p:grpSpPr>
        <p:sp>
          <p:nvSpPr>
            <p:cNvPr id="32" name="Freeform 12">
              <a:extLst>
                <a:ext uri="{FF2B5EF4-FFF2-40B4-BE49-F238E27FC236}">
                  <a16:creationId xmlns:a16="http://schemas.microsoft.com/office/drawing/2014/main" id="{C3DB697A-F87F-7A8B-5FA7-1A89715EBE1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33" name="TextBox 13">
              <a:extLst>
                <a:ext uri="{FF2B5EF4-FFF2-40B4-BE49-F238E27FC236}">
                  <a16:creationId xmlns:a16="http://schemas.microsoft.com/office/drawing/2014/main" id="{3A8F6201-3421-BFA3-5CC8-85D9738FEE63}"/>
                </a:ext>
              </a:extLst>
            </p:cNvPr>
            <p:cNvSpPr txBox="1"/>
            <p:nvPr/>
          </p:nvSpPr>
          <p:spPr>
            <a:xfrm>
              <a:off x="0" y="-38100"/>
              <a:ext cx="812800" cy="850900"/>
            </a:xfrm>
            <a:prstGeom prst="rect">
              <a:avLst/>
            </a:prstGeom>
          </p:spPr>
          <p:txBody>
            <a:bodyPr lIns="50801" tIns="50801" rIns="50801" bIns="50801" rtlCol="0" anchor="ctr"/>
            <a:lstStyle/>
            <a:p>
              <a:pPr algn="just">
                <a:lnSpc>
                  <a:spcPts val="2660"/>
                </a:lnSpc>
              </a:pPr>
              <a:endParaRPr/>
            </a:p>
          </p:txBody>
        </p:sp>
      </p:grpSp>
      <p:sp>
        <p:nvSpPr>
          <p:cNvPr id="44" name="TextBox 43">
            <a:extLst>
              <a:ext uri="{FF2B5EF4-FFF2-40B4-BE49-F238E27FC236}">
                <a16:creationId xmlns:a16="http://schemas.microsoft.com/office/drawing/2014/main" id="{C2A71A7F-F43F-343C-0458-4D50EB3C9E26}"/>
              </a:ext>
            </a:extLst>
          </p:cNvPr>
          <p:cNvSpPr txBox="1"/>
          <p:nvPr/>
        </p:nvSpPr>
        <p:spPr>
          <a:xfrm>
            <a:off x="2496581" y="7334807"/>
            <a:ext cx="11313948" cy="1014573"/>
          </a:xfrm>
          <a:prstGeom prst="rect">
            <a:avLst/>
          </a:prstGeom>
          <a:noFill/>
        </p:spPr>
        <p:txBody>
          <a:bodyPr wrap="square">
            <a:spAutoFit/>
          </a:bodyPr>
          <a:lstStyle/>
          <a:p>
            <a:pPr algn="just" defTabSz="914445">
              <a:lnSpc>
                <a:spcPts val="3566"/>
              </a:lnSpc>
              <a:spcBef>
                <a:spcPct val="0"/>
              </a:spcBef>
              <a:defRPr/>
            </a:pPr>
            <a:r>
              <a:rPr lang="en-US" sz="2972" dirty="0">
                <a:solidFill>
                  <a:srgbClr val="050A30"/>
                </a:solidFill>
                <a:latin typeface="Agrandir Narrow"/>
              </a:rPr>
              <a:t>SVM works very well without any modifications for linearly separable data.</a:t>
            </a:r>
          </a:p>
        </p:txBody>
      </p:sp>
      <p:sp>
        <p:nvSpPr>
          <p:cNvPr id="20" name="TextBox 19">
            <a:extLst>
              <a:ext uri="{FF2B5EF4-FFF2-40B4-BE49-F238E27FC236}">
                <a16:creationId xmlns:a16="http://schemas.microsoft.com/office/drawing/2014/main" id="{06B8364A-752B-DADB-3A6B-565FAECB0458}"/>
              </a:ext>
            </a:extLst>
          </p:cNvPr>
          <p:cNvSpPr txBox="1"/>
          <p:nvPr/>
        </p:nvSpPr>
        <p:spPr>
          <a:xfrm>
            <a:off x="15793377" y="201776"/>
            <a:ext cx="2542869" cy="460575"/>
          </a:xfrm>
          <a:prstGeom prst="rect">
            <a:avLst/>
          </a:prstGeom>
        </p:spPr>
        <p:txBody>
          <a:bodyPr wrap="square" lIns="0" tIns="0" rIns="0" bIns="0" rtlCol="0" anchor="t">
            <a:spAutoFit/>
          </a:bodyPr>
          <a:lstStyle/>
          <a:p>
            <a:pPr>
              <a:lnSpc>
                <a:spcPts val="3566"/>
              </a:lnSpc>
              <a:spcBef>
                <a:spcPct val="0"/>
              </a:spcBef>
            </a:pPr>
            <a:r>
              <a:rPr lang="en-US" sz="2972" dirty="0">
                <a:solidFill>
                  <a:srgbClr val="050A30"/>
                </a:solidFill>
                <a:latin typeface="Agrandir Narrow"/>
              </a:rPr>
              <a:t>Osama </a:t>
            </a:r>
            <a:r>
              <a:rPr lang="en-US" sz="2972" dirty="0" err="1">
                <a:solidFill>
                  <a:srgbClr val="050A30"/>
                </a:solidFill>
                <a:latin typeface="Agrandir Narrow"/>
              </a:rPr>
              <a:t>Alyami</a:t>
            </a:r>
            <a:endParaRPr lang="en-US" sz="2972" dirty="0">
              <a:solidFill>
                <a:srgbClr val="050A30"/>
              </a:solidFill>
              <a:latin typeface="Agrandir Narrow"/>
            </a:endParaRPr>
          </a:p>
        </p:txBody>
      </p:sp>
      <p:sp>
        <p:nvSpPr>
          <p:cNvPr id="19" name="Slide Number Placeholder 18">
            <a:extLst>
              <a:ext uri="{FF2B5EF4-FFF2-40B4-BE49-F238E27FC236}">
                <a16:creationId xmlns:a16="http://schemas.microsoft.com/office/drawing/2014/main" id="{C686788C-9E2B-98F1-1659-71D490CFEFC7}"/>
              </a:ext>
            </a:extLst>
          </p:cNvPr>
          <p:cNvSpPr>
            <a:spLocks noGrp="1"/>
          </p:cNvSpPr>
          <p:nvPr>
            <p:ph type="sldNum" sz="quarter" idx="12"/>
          </p:nvPr>
        </p:nvSpPr>
        <p:spPr/>
        <p:txBody>
          <a:bodyPr/>
          <a:lstStyle/>
          <a:p>
            <a:fld id="{ED1F9982-018B-45AE-BBE3-570284DE49FB}" type="slidenum">
              <a:rPr lang="en-US" smtClean="0"/>
              <a:t>9</a:t>
            </a:fld>
            <a:endParaRPr lang="en-US"/>
          </a:p>
        </p:txBody>
      </p:sp>
    </p:spTree>
    <p:extLst>
      <p:ext uri="{BB962C8B-B14F-4D97-AF65-F5344CB8AC3E}">
        <p14:creationId xmlns:p14="http://schemas.microsoft.com/office/powerpoint/2010/main" val="126073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2321</Words>
  <Application>Microsoft Office PowerPoint</Application>
  <PresentationFormat>Custom</PresentationFormat>
  <Paragraphs>300</Paragraphs>
  <Slides>40</Slides>
  <Notes>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40</vt:i4>
      </vt:variant>
    </vt:vector>
  </HeadingPairs>
  <TitlesOfParts>
    <vt:vector size="59" baseType="lpstr">
      <vt:lpstr>Wingdings</vt:lpstr>
      <vt:lpstr>Berlin Sans FB Demi</vt:lpstr>
      <vt:lpstr>Avenir Next LT Pro</vt:lpstr>
      <vt:lpstr>Barlow</vt:lpstr>
      <vt:lpstr>Tahoma</vt:lpstr>
      <vt:lpstr>Bauhaus 93</vt:lpstr>
      <vt:lpstr>Calibri</vt:lpstr>
      <vt:lpstr>Dosis</vt:lpstr>
      <vt:lpstr>Rubik ExtraBold</vt:lpstr>
      <vt:lpstr>Agrandir Narrow Bold</vt:lpstr>
      <vt:lpstr>Cambria Math</vt:lpstr>
      <vt:lpstr>Open Sans Light Bold</vt:lpstr>
      <vt:lpstr>Agrandir Narrow</vt:lpstr>
      <vt:lpstr>Now</vt:lpstr>
      <vt:lpstr>Arial</vt:lpstr>
      <vt:lpstr>STHupo</vt:lpstr>
      <vt:lpstr>Times New Roman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Minimalist Artificial Intelligence Technology Presentation</dc:title>
  <dc:creator>abdullah ZATB</dc:creator>
  <cp:lastModifiedBy>munera yousef</cp:lastModifiedBy>
  <cp:revision>34</cp:revision>
  <dcterms:created xsi:type="dcterms:W3CDTF">2006-08-16T00:00:00Z</dcterms:created>
  <dcterms:modified xsi:type="dcterms:W3CDTF">2022-12-16T15:13:17Z</dcterms:modified>
  <dc:identifier>DAFSp_Os8b8</dc:identifier>
</cp:coreProperties>
</file>